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9"/>
  </p:notesMasterIdLst>
  <p:sldIdLst>
    <p:sldId id="256" r:id="rId3"/>
    <p:sldId id="508" r:id="rId4"/>
    <p:sldId id="395" r:id="rId5"/>
    <p:sldId id="396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405" r:id="rId15"/>
    <p:sldId id="406" r:id="rId16"/>
    <p:sldId id="407" r:id="rId17"/>
    <p:sldId id="408" r:id="rId18"/>
    <p:sldId id="364" r:id="rId19"/>
    <p:sldId id="365" r:id="rId20"/>
    <p:sldId id="366" r:id="rId21"/>
    <p:sldId id="367" r:id="rId22"/>
    <p:sldId id="368" r:id="rId23"/>
    <p:sldId id="369" r:id="rId24"/>
    <p:sldId id="370" r:id="rId25"/>
    <p:sldId id="371" r:id="rId26"/>
    <p:sldId id="259" r:id="rId27"/>
    <p:sldId id="273" r:id="rId2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39" d="100"/>
          <a:sy n="39" d="100"/>
        </p:scale>
        <p:origin x="24" y="6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73C76-1F32-4A9F-A1E2-A5FA92B3896E}" type="datetimeFigureOut">
              <a:rPr lang="fr-BE" smtClean="0"/>
              <a:t>19-11-19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D941C-173C-45DA-8BFE-5D0F7BB4DA4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4988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28277743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1530264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26328503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26147341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8918175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19350585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13869654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291998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26538546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28819961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1981597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33033134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33523946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3230745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23130164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3808806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113732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2605128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1641905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1555126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3191317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3936201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C65799-E023-4E52-B089-AEA39063F21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                      formation en droit de la jeunesse 2013 AdT</a:t>
            </a:r>
          </a:p>
        </p:txBody>
      </p:sp>
    </p:spTree>
    <p:extLst>
      <p:ext uri="{BB962C8B-B14F-4D97-AF65-F5344CB8AC3E}">
        <p14:creationId xmlns:p14="http://schemas.microsoft.com/office/powerpoint/2010/main" val="421489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90D9AB-412F-4D19-BEB0-1F89BFB83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DCB2B6-0D02-41B1-9BA1-51ADEF09D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6BBFC3-5815-4FFE-BECB-99DD51B66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065C-881F-4E75-9C8F-FDF0525DFA34}" type="datetimeFigureOut">
              <a:rPr lang="fr-BE" smtClean="0"/>
              <a:t>19-11-19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3D142D-6F26-4DA8-9786-9C5171564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31B9E2-4544-4D23-A01E-8DD6B24DB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2ED1-4B1D-4BC1-A2DD-D3D2A5DA59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9386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52C2B5-E597-4E13-BF29-F95786A50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DDF0F3A-6A9D-4776-B5B8-C08E4B666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A8D068-0F08-4D33-85B1-CFC64E572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065C-881F-4E75-9C8F-FDF0525DFA34}" type="datetimeFigureOut">
              <a:rPr lang="fr-BE" smtClean="0"/>
              <a:t>19-11-19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784FAD-976E-4698-81DD-1B32C9B82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76BC38-F895-4694-8090-B08120CD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2ED1-4B1D-4BC1-A2DD-D3D2A5DA59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45770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7662541-6995-4CDF-A876-D960223DCD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FF85ABD-A76C-4D04-84AF-55CBE7622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4E19CB-8D40-4741-875F-2C88062DF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065C-881F-4E75-9C8F-FDF0525DFA34}" type="datetimeFigureOut">
              <a:rPr lang="fr-BE" smtClean="0"/>
              <a:t>19-11-19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ECF5DB-33DE-4F53-AE69-F667E0D27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3C5F84-A6A8-4899-A50A-4A46A5062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2ED1-4B1D-4BC1-A2DD-D3D2A5DA59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02574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32B0358-DE49-4F23-8D0A-FC44173A1CF1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972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9A25461-6A72-4FF9-AA25-50DF67F4850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21609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E87478E-D670-4ACC-BC39-C7528135861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0733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83121839-DFE2-4066-B28B-F9C13E299B2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658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BA5C48E9-4496-4E0C-8C91-4DA3E124AFF0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33036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85E6AF-23B0-4607-97AD-8693B8F1BE1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1739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FC3231-ED2C-46AF-BD18-D21C9B70E192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17629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91BFE29-7B1C-4326-A52A-E80974E8BAE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2320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E61BBE-4965-42F7-A31A-D5B1857E9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2477BA-B0D8-4593-A28B-CF17AB797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53C48A-7990-4459-BB41-204007C13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065C-881F-4E75-9C8F-FDF0525DFA34}" type="datetimeFigureOut">
              <a:rPr lang="fr-BE" smtClean="0"/>
              <a:t>19-11-19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A36912-119D-4D80-8B81-27466DB7E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B916CA-4780-4143-91BF-36C3FA23A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2ED1-4B1D-4BC1-A2DD-D3D2A5DA59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443705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D6630114-3208-4793-A3B8-E9E800D372D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012827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F5E86-7B7C-42E0-888C-BA8C6DB03362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8849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pPr>
              <a:defRPr/>
            </a:pPr>
            <a:fld id="{EBCCC3D3-E3CA-40A0-95EF-8DB590671DA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0649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8D953A-0F0D-4577-BDF5-AEE765C8A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646BCD-DCC9-48C6-BB25-9ADA43845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5A85C1-91B8-4453-84BF-9537B4255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065C-881F-4E75-9C8F-FDF0525DFA34}" type="datetimeFigureOut">
              <a:rPr lang="fr-BE" smtClean="0"/>
              <a:t>19-11-19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8110CB-56BA-4C9C-B09D-2B330E152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ABB183-34D7-4FAE-9AD2-CC2E9C827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2ED1-4B1D-4BC1-A2DD-D3D2A5DA59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25215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205F82-4EC5-4004-A9FB-0FAC6EF32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EDCB26-0853-47BA-A69E-448DDB2CC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B299F9-9591-4110-B55A-3E4776F9A1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2E40C1-DDAC-4EB1-BE81-5A707FBB3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065C-881F-4E75-9C8F-FDF0525DFA34}" type="datetimeFigureOut">
              <a:rPr lang="fr-BE" smtClean="0"/>
              <a:t>19-11-19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78D0F8-C98B-45C2-A41B-10890BC2E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923A86-0978-4E1C-BA84-DF5161E8A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2ED1-4B1D-4BC1-A2DD-D3D2A5DA59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0866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9C9057-CF0D-4154-AAA4-06E587D09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54B9A8-8757-4551-A51D-599105047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EB98BA-32AF-4D43-B6C4-8BE4CEA2C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774ABC5-B246-43A0-AA3F-9C2463EEBC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23B678D-A085-4D0D-A67A-A8024C549F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92C7EF6-7FE9-4266-9462-3C8420A31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065C-881F-4E75-9C8F-FDF0525DFA34}" type="datetimeFigureOut">
              <a:rPr lang="fr-BE" smtClean="0"/>
              <a:t>19-11-19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661D849-B063-4EFD-8F2B-87AB98C90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9974C44-6B4E-41D2-B110-9289E64AB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2ED1-4B1D-4BC1-A2DD-D3D2A5DA59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70292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EE6FD8-721F-4D5D-BBAD-E39EA5960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27F883E-F078-4984-8B59-8AB2BE80C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065C-881F-4E75-9C8F-FDF0525DFA34}" type="datetimeFigureOut">
              <a:rPr lang="fr-BE" smtClean="0"/>
              <a:t>19-11-19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9AB4ABC-39B4-471B-98C0-52B39579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7697DE-6501-46B7-A067-7C49CF6F9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2ED1-4B1D-4BC1-A2DD-D3D2A5DA59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8043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697CDAE-5041-4446-AFE6-94331A24D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065C-881F-4E75-9C8F-FDF0525DFA34}" type="datetimeFigureOut">
              <a:rPr lang="fr-BE" smtClean="0"/>
              <a:t>19-11-19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B5A623D-D7BE-4D39-9895-1607A691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41DA1D2-29E4-4745-B293-DB01111BA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2ED1-4B1D-4BC1-A2DD-D3D2A5DA59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32296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9D786D-4C5C-45DB-BDCD-7AEAD01C5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B9D182-3153-47CA-AA87-25DAEB6D7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76310B-A560-40AC-8F0C-ECE2670B5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7CC8B1-69EF-4F09-9943-B13347E44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065C-881F-4E75-9C8F-FDF0525DFA34}" type="datetimeFigureOut">
              <a:rPr lang="fr-BE" smtClean="0"/>
              <a:t>19-11-19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FB8B5E-DFAF-4729-A04F-917D87F96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A74DB0-C1EB-4C82-A0A7-FDEF7E6A5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2ED1-4B1D-4BC1-A2DD-D3D2A5DA59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5329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ECE054-B961-44A0-B448-4BBB38816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AF88282-9FBA-4A7E-8645-215A73A1F0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8E51E27-820B-4373-BB30-0200F40C8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2BAF51-ECEC-4DC9-B0F9-E4B6B239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065C-881F-4E75-9C8F-FDF0525DFA34}" type="datetimeFigureOut">
              <a:rPr lang="fr-BE" smtClean="0"/>
              <a:t>19-11-19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3E0D85-4644-46B8-97DA-62E3F332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A3459D-B373-479B-8B22-6587C400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2ED1-4B1D-4BC1-A2DD-D3D2A5DA59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863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346BF45-6087-4264-A6CF-41A9453BA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7161FA-6628-49B4-857A-3E81461C2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A5388A-66A6-4414-A5C1-B60394B170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A065C-881F-4E75-9C8F-FDF0525DFA34}" type="datetimeFigureOut">
              <a:rPr lang="fr-BE" smtClean="0"/>
              <a:t>19-11-19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765022-78A5-4347-8A8C-25B09CE341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BCC4EE-B3E3-43E5-B944-D989A9FC7F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32ED1-4B1D-4BC1-A2DD-D3D2A5DA59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7832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8C53DFE-982E-43D7-8F08-44C009B23765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69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02B877-0938-4C63-A926-B9E4C04098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D8BE394-26E6-491E-90BC-7F8A259923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0896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0"/>
            <a:ext cx="8892480" cy="954360"/>
          </a:xfrm>
        </p:spPr>
        <p:txBody>
          <a:bodyPr>
            <a:noAutofit/>
          </a:bodyPr>
          <a:lstStyle/>
          <a:p>
            <a:r>
              <a:rPr lang="fr-FR" sz="2800" i="1" dirty="0">
                <a:solidFill>
                  <a:schemeClr val="tx2">
                    <a:lumMod val="75000"/>
                  </a:schemeClr>
                </a:solidFill>
                <a:latin typeface="Copperplate Gothic Bold" pitchFamily="34" charset="0"/>
              </a:rPr>
              <a:t>Comment se répartissent les compétences entre les différentes entités?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fr-FR"/>
          </a:p>
          <a:p>
            <a:pPr>
              <a:buFontTx/>
              <a:buNone/>
            </a:pPr>
            <a:endParaRPr lang="fr-FR"/>
          </a:p>
        </p:txBody>
      </p:sp>
      <p:sp>
        <p:nvSpPr>
          <p:cNvPr id="12293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1847851" y="3284538"/>
            <a:ext cx="8424863" cy="1727200"/>
          </a:xfrm>
          <a:noFill/>
          <a:ln w="349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fr-FR" u="sng"/>
              <a:t>Les Communautés française et flamande:</a:t>
            </a:r>
          </a:p>
          <a:p>
            <a:pPr>
              <a:buFontTx/>
              <a:buNone/>
            </a:pPr>
            <a:r>
              <a:rPr lang="fr-FR" sz="2000"/>
              <a:t>Matières monopersonnalisables et donc pour l’aide volontaire en ce</a:t>
            </a:r>
          </a:p>
          <a:p>
            <a:pPr>
              <a:buFontTx/>
              <a:buNone/>
            </a:pPr>
            <a:r>
              <a:rPr lang="fr-FR" sz="2000"/>
              <a:t>compris à Bruxelles. (Choix des personnes. Changements possibles.)</a:t>
            </a:r>
          </a:p>
          <a:p>
            <a:pPr>
              <a:buFontTx/>
              <a:buNone/>
            </a:pPr>
            <a:r>
              <a:rPr lang="fr-FR" sz="2000"/>
              <a:t>Services et institutions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847851" y="5084763"/>
            <a:ext cx="8424863" cy="151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800" u="sng">
                <a:solidFill>
                  <a:prstClr val="black"/>
                </a:solidFill>
                <a:latin typeface="Arial" charset="0"/>
              </a:rPr>
              <a:t>La Commission communautaire commune: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>
                <a:solidFill>
                  <a:prstClr val="black"/>
                </a:solidFill>
                <a:latin typeface="Arial" charset="0"/>
              </a:rPr>
              <a:t>Matières bipersonnalisable et donc l’ordonnance bruxelloise permettant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>
                <a:solidFill>
                  <a:prstClr val="black"/>
                </a:solidFill>
                <a:latin typeface="Arial" charset="0"/>
              </a:rPr>
              <a:t>le recours à des mesures contraignantes.</a:t>
            </a:r>
            <a:endParaRPr lang="fr-FR" sz="24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1847851" y="1412875"/>
            <a:ext cx="8431213" cy="1728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800" u="sng">
                <a:solidFill>
                  <a:prstClr val="black"/>
                </a:solidFill>
                <a:latin typeface="Arial" charset="0"/>
              </a:rPr>
              <a:t>L’Etat fédéral reste compétent pour: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>
                <a:solidFill>
                  <a:prstClr val="black"/>
                </a:solidFill>
                <a:latin typeface="Arial" charset="0"/>
              </a:rPr>
              <a:t>Les mineurs délinquants et les règles de procédure</a:t>
            </a:r>
            <a:r>
              <a:rPr lang="fr-FR" sz="2400">
                <a:solidFill>
                  <a:prstClr val="black"/>
                </a:solidFill>
                <a:latin typeface="Arial" charset="0"/>
              </a:rPr>
              <a:t> </a:t>
            </a:r>
            <a:r>
              <a:rPr lang="fr-FR" sz="2000">
                <a:solidFill>
                  <a:prstClr val="black"/>
                </a:solidFill>
                <a:latin typeface="Arial" charset="0"/>
              </a:rPr>
              <a:t>devant les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>
                <a:solidFill>
                  <a:prstClr val="black"/>
                </a:solidFill>
                <a:latin typeface="Arial" charset="0"/>
              </a:rPr>
              <a:t>tribunaux de la jeunesse lors du passage à la contrainte pour les mineurs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>
                <a:solidFill>
                  <a:prstClr val="black"/>
                </a:solidFill>
                <a:latin typeface="Arial" charset="0"/>
              </a:rPr>
              <a:t>en danger.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8" y="188640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tx2">
                    <a:lumMod val="75000"/>
                  </a:schemeClr>
                </a:solidFill>
                <a:latin typeface="Copperplate Gothic Bold" pitchFamily="34" charset="0"/>
              </a:rPr>
              <a:t>Conditions pour l’entrée en vigueur 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35560" y="1772816"/>
            <a:ext cx="8153400" cy="4495800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fr-FR" sz="2800" dirty="0"/>
              <a:t>- Voter l’ordonnance: promulgation: 29/04/2004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800" dirty="0"/>
              <a:t>- Avoir un accord de coopération: 11/05/2007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800" dirty="0"/>
              <a:t>- Le faire avaliser par les différentes instances.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800" dirty="0"/>
              <a:t>- Fixer une date d’entrée en vigueur: collège de la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800" dirty="0"/>
              <a:t>Commission communautaire commune.</a:t>
            </a:r>
            <a:endParaRPr lang="fr-FR" sz="1600" i="1" dirty="0"/>
          </a:p>
          <a:p>
            <a:pPr>
              <a:lnSpc>
                <a:spcPct val="90000"/>
              </a:lnSpc>
              <a:buFontTx/>
              <a:buNone/>
            </a:pPr>
            <a:endParaRPr lang="fr-FR" sz="1600" i="1" dirty="0"/>
          </a:p>
          <a:p>
            <a:pPr>
              <a:lnSpc>
                <a:spcPct val="90000"/>
              </a:lnSpc>
              <a:buFontTx/>
              <a:buNone/>
            </a:pPr>
            <a:r>
              <a:rPr lang="fr-FR" sz="1600" i="1" dirty="0"/>
              <a:t>(Art. 17. L'article 13 entre en vigueur le jour de la publication de la présente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600" i="1" dirty="0"/>
              <a:t>ordonnance au Moniteur belge.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600" i="1" dirty="0"/>
              <a:t>Les autres articles entrent en vigueur après que l'accord de coopération- prévu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600" i="1" dirty="0"/>
              <a:t>à l'article 13 ait reçu les assentiments requis, à la date fixée par le Collège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600" i="1" dirty="0"/>
              <a:t>réuni de la Commission communautaire commune.)</a:t>
            </a:r>
            <a:br>
              <a:rPr lang="fr-FR" sz="2800" dirty="0"/>
            </a:br>
            <a:endParaRPr lang="fr-FR" sz="2800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774825" y="53736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600">
                <a:solidFill>
                  <a:prstClr val="white"/>
                </a:solidFill>
                <a:latin typeface="Arial" charset="0"/>
              </a:rPr>
              <a:t>1 octobre 2009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8" y="1886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u="sng" dirty="0">
                <a:solidFill>
                  <a:schemeClr val="tx2">
                    <a:lumMod val="75000"/>
                  </a:schemeClr>
                </a:solidFill>
                <a:latin typeface="Copperplate Gothic Bold" pitchFamily="34" charset="0"/>
              </a:rPr>
              <a:t>Structure de l’ordonnance:</a:t>
            </a:r>
            <a:br>
              <a:rPr lang="fr-FR" sz="4000" dirty="0">
                <a:solidFill>
                  <a:schemeClr val="tx2">
                    <a:lumMod val="75000"/>
                  </a:schemeClr>
                </a:solidFill>
                <a:latin typeface="Copperplate Gothic Bold" pitchFamily="34" charset="0"/>
              </a:rPr>
            </a:br>
            <a:r>
              <a:rPr lang="fr-FR" sz="4000" dirty="0">
                <a:solidFill>
                  <a:schemeClr val="tx2">
                    <a:lumMod val="75000"/>
                  </a:schemeClr>
                </a:solidFill>
                <a:latin typeface="Copperplate Gothic Bold" pitchFamily="34" charset="0"/>
              </a:rPr>
              <a:t>3 parties importantes</a:t>
            </a:r>
            <a:r>
              <a:rPr lang="fr-FR" sz="40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07569" y="2420888"/>
            <a:ext cx="7632079" cy="3528218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fr-FR" sz="2400" dirty="0"/>
              <a:t>-&gt; Définition (Art. 2) - Compétences territoriale (art.3)</a:t>
            </a:r>
          </a:p>
          <a:p>
            <a:pPr>
              <a:buFontTx/>
              <a:buNone/>
            </a:pPr>
            <a:r>
              <a:rPr lang="fr-FR" sz="2400" dirty="0"/>
              <a:t>et matérielle (art. 8 et 9) </a:t>
            </a:r>
          </a:p>
          <a:p>
            <a:pPr>
              <a:buFontTx/>
              <a:buNone/>
            </a:pPr>
            <a:endParaRPr lang="fr-FR" sz="2400" dirty="0"/>
          </a:p>
          <a:p>
            <a:pPr>
              <a:buFontTx/>
              <a:buNone/>
            </a:pPr>
            <a:r>
              <a:rPr lang="fr-FR" sz="2400" dirty="0"/>
              <a:t>-&gt; Droits des jeunes et de leur famille. (art. 4 à 7)</a:t>
            </a:r>
          </a:p>
          <a:p>
            <a:pPr>
              <a:buFontTx/>
              <a:buNone/>
            </a:pPr>
            <a:endParaRPr lang="fr-FR" sz="2400" dirty="0"/>
          </a:p>
          <a:p>
            <a:pPr>
              <a:buFontTx/>
              <a:buNone/>
            </a:pPr>
            <a:r>
              <a:rPr lang="fr-FR" sz="2400" dirty="0"/>
              <a:t>-&gt; Mesures et procédure. (art. 10 à 14)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351089" y="476251"/>
            <a:ext cx="7489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nl-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981200" y="1052736"/>
            <a:ext cx="8229600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800" dirty="0">
                <a:solidFill>
                  <a:srgbClr val="94B6D2">
                    <a:lumMod val="75000"/>
                  </a:srgbClr>
                </a:solidFill>
                <a:latin typeface="Copperplate Gothic Bold" pitchFamily="34" charset="0"/>
              </a:rPr>
              <a:t>A quels jeunes, l’O.bxl. s’applique-t-elle ? </a:t>
            </a:r>
            <a:br>
              <a:rPr lang="fr-FR" sz="32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br>
              <a:rPr lang="fr-FR" sz="20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fr-FR" sz="2000" b="1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Art. 3.</a:t>
            </a:r>
            <a: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La présente ordonnance </a:t>
            </a:r>
            <a:r>
              <a:rPr lang="fr-FR" sz="2000" b="1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s'applique</a:t>
            </a:r>
            <a: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:</a:t>
            </a:r>
            <a:b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1° aux jeunes dont la </a:t>
            </a:r>
            <a:r>
              <a:rPr lang="fr-FR" sz="2000" b="1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résidence familiale </a:t>
            </a:r>
            <a:r>
              <a:rPr lang="fr-FR" sz="2000" dirty="0">
                <a:solidFill>
                  <a:srgbClr val="775F55"/>
                </a:solidFill>
                <a:latin typeface="Arial" charset="0"/>
              </a:rPr>
              <a:t>est située dans la</a:t>
            </a:r>
            <a:r>
              <a:rPr lang="fr-FR" sz="2000" b="1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Région de Bruxelles-Capitale</a:t>
            </a:r>
            <a: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b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b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2° subsidiairement, aux jeunes qui, </a:t>
            </a:r>
            <a:r>
              <a:rPr lang="fr-FR" sz="2000" b="1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sans avoir de résidence</a:t>
            </a:r>
            <a: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connue en Belgique, se trouvent sur le territoire de la Région de Bruxelles-Capitale </a:t>
            </a:r>
            <a:b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b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3° aux personnes qui font partie de la </a:t>
            </a:r>
            <a:r>
              <a:rPr lang="fr-FR" sz="2000" b="1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famille ou des familiers</a:t>
            </a:r>
            <a: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des jeunes;</a:t>
            </a:r>
            <a:b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b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4° aux </a:t>
            </a:r>
            <a:r>
              <a:rPr lang="fr-FR" sz="2000" b="1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personnes physiques et morales</a:t>
            </a:r>
            <a: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qui apportent leur concours à l'exécution de décisions individuelles prises par les autorités judiciaires en matière d'aide à la jeunesse et de protection de la jeunesse sur la base de la présente ordonnance.</a:t>
            </a:r>
            <a:b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endParaRPr lang="fr-FR" sz="4400" dirty="0">
              <a:solidFill>
                <a:srgbClr val="775F55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351089" y="476251"/>
            <a:ext cx="7489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nl-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847850" y="620713"/>
            <a:ext cx="8229600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3200" dirty="0">
                <a:solidFill>
                  <a:srgbClr val="94B6D2">
                    <a:lumMod val="75000"/>
                  </a:srgbClr>
                </a:solidFill>
                <a:latin typeface="Copperplate Gothic Bold" pitchFamily="34" charset="0"/>
              </a:rPr>
              <a:t>Dans quels cas, le juge peut être saisi ? </a:t>
            </a:r>
            <a:br>
              <a:rPr lang="fr-FR" sz="24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br>
              <a:rPr lang="fr-FR" sz="20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fr-FR" sz="2000" b="1" dirty="0">
                <a:solidFill>
                  <a:srgbClr val="775F55"/>
                </a:solidFill>
                <a:latin typeface="Arial" charset="0"/>
              </a:rPr>
              <a:t>Art. 8</a:t>
            </a:r>
            <a:r>
              <a:rPr lang="fr-FR" sz="2000" dirty="0">
                <a:solidFill>
                  <a:srgbClr val="775F55"/>
                </a:solidFill>
                <a:latin typeface="Arial" charset="0"/>
              </a:rPr>
              <a:t>. </a:t>
            </a:r>
            <a:br>
              <a:rPr lang="fr-FR" sz="2000" dirty="0">
                <a:solidFill>
                  <a:srgbClr val="775F55"/>
                </a:solidFill>
                <a:latin typeface="Arial" charset="0"/>
              </a:rPr>
            </a:br>
            <a:r>
              <a:rPr lang="fr-FR" sz="2000" dirty="0">
                <a:solidFill>
                  <a:srgbClr val="775F55"/>
                </a:solidFill>
                <a:latin typeface="Arial" charset="0"/>
              </a:rPr>
              <a:t> - </a:t>
            </a:r>
            <a:r>
              <a:rPr lang="fr-FR" sz="2000" b="1" i="1" dirty="0">
                <a:solidFill>
                  <a:srgbClr val="775F55"/>
                </a:solidFill>
                <a:latin typeface="Arial" charset="0"/>
              </a:rPr>
              <a:t>la santé ou la sécurité </a:t>
            </a:r>
            <a:r>
              <a:rPr lang="fr-FR" sz="2000" i="1" dirty="0">
                <a:solidFill>
                  <a:srgbClr val="775F55"/>
                </a:solidFill>
                <a:latin typeface="Arial" charset="0"/>
              </a:rPr>
              <a:t>d'un jeune est</a:t>
            </a:r>
            <a:r>
              <a:rPr lang="fr-FR" sz="2000" b="1" i="1" dirty="0">
                <a:solidFill>
                  <a:srgbClr val="775F55"/>
                </a:solidFill>
                <a:latin typeface="Arial" charset="0"/>
              </a:rPr>
              <a:t> </a:t>
            </a:r>
            <a:r>
              <a:rPr lang="fr-FR" sz="2000" b="1" i="1" u="sng" dirty="0">
                <a:solidFill>
                  <a:srgbClr val="775F55"/>
                </a:solidFill>
                <a:latin typeface="Arial" charset="0"/>
              </a:rPr>
              <a:t>actuellement et gravement</a:t>
            </a:r>
            <a:r>
              <a:rPr lang="fr-FR" sz="2000" b="1" i="1" dirty="0">
                <a:solidFill>
                  <a:srgbClr val="775F55"/>
                </a:solidFill>
                <a:latin typeface="Arial" charset="0"/>
              </a:rPr>
              <a:t> compromise, </a:t>
            </a:r>
            <a:br>
              <a:rPr lang="fr-FR" sz="2000" b="1" i="1" dirty="0">
                <a:solidFill>
                  <a:srgbClr val="775F55"/>
                </a:solidFill>
                <a:latin typeface="Arial" charset="0"/>
              </a:rPr>
            </a:br>
            <a:r>
              <a:rPr lang="fr-FR" sz="2000" b="1" i="1" dirty="0">
                <a:solidFill>
                  <a:srgbClr val="775F55"/>
                </a:solidFill>
                <a:latin typeface="Arial" charset="0"/>
              </a:rPr>
              <a:t>- l'aide volontaire, qui a </a:t>
            </a:r>
            <a:r>
              <a:rPr lang="fr-FR" sz="2000" b="1" i="1" u="sng" dirty="0">
                <a:solidFill>
                  <a:srgbClr val="775F55"/>
                </a:solidFill>
                <a:latin typeface="Arial" charset="0"/>
              </a:rPr>
              <a:t>dû être préalablement envisagée</a:t>
            </a:r>
            <a:r>
              <a:rPr lang="fr-FR" sz="2000" dirty="0">
                <a:solidFill>
                  <a:srgbClr val="775F55"/>
                </a:solidFill>
                <a:latin typeface="Arial" charset="0"/>
              </a:rPr>
              <a:t>, </a:t>
            </a:r>
            <a:r>
              <a:rPr lang="fr-FR" sz="2000" b="1" i="1" dirty="0">
                <a:solidFill>
                  <a:srgbClr val="775F55"/>
                </a:solidFill>
                <a:latin typeface="Arial" charset="0"/>
              </a:rPr>
              <a:t>a été refusée ou a échoué</a:t>
            </a:r>
            <a:r>
              <a:rPr lang="fr-FR" sz="2000" dirty="0">
                <a:solidFill>
                  <a:srgbClr val="775F55"/>
                </a:solidFill>
                <a:latin typeface="Arial" charset="0"/>
              </a:rPr>
              <a:t>.</a:t>
            </a:r>
            <a:br>
              <a:rPr lang="fr-FR" sz="2000" dirty="0">
                <a:solidFill>
                  <a:srgbClr val="775F55"/>
                </a:solidFill>
                <a:latin typeface="Arial" charset="0"/>
              </a:rPr>
            </a:br>
            <a:br>
              <a:rPr lang="fr-FR" sz="2000" dirty="0">
                <a:solidFill>
                  <a:srgbClr val="775F55"/>
                </a:solidFill>
                <a:latin typeface="Arial" charset="0"/>
              </a:rPr>
            </a:br>
            <a:r>
              <a:rPr lang="fr-FR" sz="2000" b="1" u="sng" dirty="0">
                <a:solidFill>
                  <a:srgbClr val="775F55"/>
                </a:solidFill>
                <a:latin typeface="Arial" charset="0"/>
              </a:rPr>
              <a:t>Définition:</a:t>
            </a:r>
            <a:r>
              <a:rPr lang="fr-FR" sz="2000" dirty="0">
                <a:solidFill>
                  <a:srgbClr val="775F55"/>
                </a:solidFill>
                <a:latin typeface="Arial" charset="0"/>
              </a:rPr>
              <a:t> La </a:t>
            </a:r>
            <a:r>
              <a:rPr lang="fr-FR" sz="2000" i="1" dirty="0">
                <a:solidFill>
                  <a:srgbClr val="775F55"/>
                </a:solidFill>
                <a:latin typeface="Arial" charset="0"/>
              </a:rPr>
              <a:t>santé ou la sécurité</a:t>
            </a:r>
            <a:r>
              <a:rPr lang="fr-FR" sz="2000" dirty="0">
                <a:solidFill>
                  <a:srgbClr val="775F55"/>
                </a:solidFill>
                <a:latin typeface="Arial" charset="0"/>
              </a:rPr>
              <a:t> d'un jeune est considérée comme actuellement et gravement compromise lorsque son intégrité physique ou psychique est menacée:</a:t>
            </a:r>
            <a:br>
              <a:rPr lang="fr-FR" sz="2000" dirty="0">
                <a:solidFill>
                  <a:srgbClr val="775F55"/>
                </a:solidFill>
                <a:latin typeface="Arial" charset="0"/>
              </a:rPr>
            </a:br>
            <a:r>
              <a:rPr lang="fr-FR" sz="2000" dirty="0">
                <a:solidFill>
                  <a:srgbClr val="775F55"/>
                </a:solidFill>
                <a:latin typeface="Arial" charset="0"/>
              </a:rPr>
              <a:t>* soit parce que le jeune adopte de manière habituelle ou répétée des comportements qui compromettent réellement et directement ses possibilités d'épanouissement affectif, social ou intellectuel, </a:t>
            </a:r>
            <a:br>
              <a:rPr lang="fr-FR" sz="2000" dirty="0">
                <a:solidFill>
                  <a:srgbClr val="775F55"/>
                </a:solidFill>
                <a:latin typeface="Arial" charset="0"/>
              </a:rPr>
            </a:br>
            <a:r>
              <a:rPr lang="fr-FR" sz="2000" dirty="0">
                <a:solidFill>
                  <a:srgbClr val="775F55"/>
                </a:solidFill>
                <a:latin typeface="Arial" charset="0"/>
              </a:rPr>
              <a:t>* soit parce que le jeune est victime de négligences graves, de mauvais traitements, d'abus d'autorité ou d'abus sexuels le menaçant directement et réellement.</a:t>
            </a:r>
            <a:endParaRPr lang="fr-FR" sz="4400" dirty="0">
              <a:solidFill>
                <a:srgbClr val="775F55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351089" y="476251"/>
            <a:ext cx="7489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nl-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847528" y="620689"/>
            <a:ext cx="8229600" cy="5255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800" dirty="0">
                <a:solidFill>
                  <a:srgbClr val="94B6D2">
                    <a:lumMod val="75000"/>
                  </a:srgbClr>
                </a:solidFill>
                <a:latin typeface="Copperplate Gothic Bold" pitchFamily="34" charset="0"/>
              </a:rPr>
              <a:t>Compétence matérielle liée à l’urgence: </a:t>
            </a:r>
            <a:br>
              <a:rPr lang="fr-FR" sz="24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br>
              <a:rPr lang="fr-FR" sz="20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br>
              <a:rPr lang="fr-FR" sz="2000" dirty="0">
                <a:solidFill>
                  <a:srgbClr val="775F5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fr-FR" sz="2400" b="1" dirty="0">
                <a:solidFill>
                  <a:srgbClr val="775F55"/>
                </a:solidFill>
                <a:latin typeface="Arial" charset="0"/>
              </a:rPr>
              <a:t>Art. 9.</a:t>
            </a:r>
            <a:r>
              <a:rPr lang="fr-FR" sz="2400" dirty="0">
                <a:solidFill>
                  <a:srgbClr val="775F55"/>
                </a:solidFill>
                <a:latin typeface="Arial" charset="0"/>
              </a:rPr>
              <a:t> </a:t>
            </a:r>
            <a:br>
              <a:rPr lang="fr-FR" sz="2400" dirty="0">
                <a:solidFill>
                  <a:srgbClr val="775F55"/>
                </a:solidFill>
                <a:latin typeface="Arial" charset="0"/>
              </a:rPr>
            </a:br>
            <a:br>
              <a:rPr lang="fr-FR" sz="2400" dirty="0">
                <a:solidFill>
                  <a:srgbClr val="775F55"/>
                </a:solidFill>
                <a:latin typeface="Arial" charset="0"/>
              </a:rPr>
            </a:br>
            <a:r>
              <a:rPr lang="fr-FR" sz="2400" dirty="0">
                <a:solidFill>
                  <a:srgbClr val="775F55"/>
                </a:solidFill>
                <a:latin typeface="Arial" charset="0"/>
              </a:rPr>
              <a:t>nécessité </a:t>
            </a:r>
            <a:r>
              <a:rPr lang="fr-FR" sz="2400" b="1" i="1" dirty="0">
                <a:solidFill>
                  <a:srgbClr val="775F55"/>
                </a:solidFill>
                <a:latin typeface="Arial" charset="0"/>
              </a:rPr>
              <a:t>urgente de placer l’enfant</a:t>
            </a:r>
            <a:r>
              <a:rPr lang="fr-FR" sz="2400" dirty="0">
                <a:solidFill>
                  <a:srgbClr val="775F55"/>
                </a:solidFill>
                <a:latin typeface="Arial" charset="0"/>
              </a:rPr>
              <a:t>, </a:t>
            </a:r>
            <a:br>
              <a:rPr lang="fr-FR" sz="2400" dirty="0">
                <a:solidFill>
                  <a:srgbClr val="775F55"/>
                </a:solidFill>
                <a:latin typeface="Arial" charset="0"/>
              </a:rPr>
            </a:br>
            <a:br>
              <a:rPr lang="fr-FR" sz="2400" dirty="0">
                <a:solidFill>
                  <a:srgbClr val="775F55"/>
                </a:solidFill>
                <a:latin typeface="Arial" charset="0"/>
              </a:rPr>
            </a:br>
            <a:r>
              <a:rPr lang="fr-FR" sz="2400" b="1" dirty="0">
                <a:solidFill>
                  <a:srgbClr val="775F55"/>
                </a:solidFill>
                <a:latin typeface="Arial" charset="0"/>
              </a:rPr>
              <a:t>l'intégrité physique ou psychique </a:t>
            </a:r>
            <a:r>
              <a:rPr lang="fr-FR" sz="2400" dirty="0">
                <a:solidFill>
                  <a:srgbClr val="775F55"/>
                </a:solidFill>
                <a:latin typeface="Arial" charset="0"/>
              </a:rPr>
              <a:t>du jeune est exposée</a:t>
            </a:r>
            <a:r>
              <a:rPr lang="fr-FR" sz="2400" b="1" dirty="0">
                <a:solidFill>
                  <a:srgbClr val="775F55"/>
                </a:solidFill>
                <a:latin typeface="Arial" charset="0"/>
              </a:rPr>
              <a:t> directement et actuellement </a:t>
            </a:r>
            <a:r>
              <a:rPr lang="fr-FR" sz="2400" dirty="0">
                <a:solidFill>
                  <a:srgbClr val="775F55"/>
                </a:solidFill>
                <a:latin typeface="Arial" charset="0"/>
              </a:rPr>
              <a:t>à un péril grave, </a:t>
            </a:r>
            <a:br>
              <a:rPr lang="fr-FR" sz="2400" dirty="0">
                <a:solidFill>
                  <a:srgbClr val="775F55"/>
                </a:solidFill>
                <a:latin typeface="Arial" charset="0"/>
              </a:rPr>
            </a:br>
            <a:br>
              <a:rPr lang="fr-FR" sz="2400" dirty="0">
                <a:solidFill>
                  <a:srgbClr val="775F55"/>
                </a:solidFill>
                <a:latin typeface="Arial" charset="0"/>
              </a:rPr>
            </a:br>
            <a:r>
              <a:rPr lang="fr-FR" sz="2400" dirty="0">
                <a:solidFill>
                  <a:srgbClr val="775F55"/>
                </a:solidFill>
                <a:latin typeface="Arial" charset="0"/>
              </a:rPr>
              <a:t> </a:t>
            </a:r>
            <a:r>
              <a:rPr lang="fr-FR" sz="2400" b="1" dirty="0">
                <a:solidFill>
                  <a:srgbClr val="775F55"/>
                </a:solidFill>
                <a:latin typeface="Arial" charset="0"/>
              </a:rPr>
              <a:t>l'intérêt du jeune </a:t>
            </a:r>
            <a:r>
              <a:rPr lang="fr-FR" sz="2400" dirty="0">
                <a:solidFill>
                  <a:srgbClr val="775F55"/>
                </a:solidFill>
                <a:latin typeface="Arial" charset="0"/>
              </a:rPr>
              <a:t>ne permet pas d'attendre l'organisation et la mise en route de l'aide volontaire, </a:t>
            </a:r>
            <a:endParaRPr lang="fr-FR" sz="4400" dirty="0">
              <a:solidFill>
                <a:srgbClr val="775F55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2351089" y="476251"/>
            <a:ext cx="7489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nl-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1919536" y="620689"/>
            <a:ext cx="8229600" cy="4967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800" dirty="0">
                <a:solidFill>
                  <a:srgbClr val="94B6D2">
                    <a:lumMod val="75000"/>
                  </a:srgbClr>
                </a:solidFill>
                <a:latin typeface="Copperplate Gothic Bold" pitchFamily="34" charset="0"/>
              </a:rPr>
              <a:t>Loi, ordonnance, décret: quelles règles  va-t-on appliquer ? </a:t>
            </a:r>
            <a:br>
              <a:rPr lang="fr-FR" sz="24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br>
              <a:rPr lang="fr-FR" sz="24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br>
              <a:rPr lang="fr-FR" sz="24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fr-F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Règles de procédure:  LOI 8/4/1965</a:t>
            </a:r>
            <a:br>
              <a:rPr lang="fr-FR" sz="20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fr-FR" sz="20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: copie décision, accès au dossier, présence de l’avocat, délais d’appel et d’opposition, compétence territoriale…</a:t>
            </a:r>
            <a:br>
              <a:rPr lang="fr-FR" sz="20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br>
              <a:rPr lang="fr-FR" sz="20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br>
              <a:rPr lang="fr-FR" sz="20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fr-F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Règles de fond: ordonnance bruxelloise:</a:t>
            </a:r>
            <a:r>
              <a:rPr lang="fr-FR" sz="20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br>
              <a:rPr lang="fr-FR" sz="20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fr-FR" sz="20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champ d’application de la loi, types de mesures, conditions d’accès au tribunal,…</a:t>
            </a:r>
            <a:endParaRPr lang="fr-FR" sz="4400" dirty="0">
              <a:solidFill>
                <a:srgbClr val="775F55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4"/>
          <p:cNvSpPr>
            <a:spLocks noChangeArrowheads="1"/>
          </p:cNvSpPr>
          <p:nvPr/>
        </p:nvSpPr>
        <p:spPr bwMode="auto">
          <a:xfrm>
            <a:off x="1835420" y="2528092"/>
            <a:ext cx="3095625" cy="1584325"/>
          </a:xfrm>
          <a:prstGeom prst="rect">
            <a:avLst/>
          </a:prstGeom>
          <a:solidFill>
            <a:srgbClr val="FEDFA8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u="sng" dirty="0">
                <a:solidFill>
                  <a:prstClr val="black"/>
                </a:solidFill>
                <a:latin typeface="Arial" charset="0"/>
              </a:rPr>
              <a:t>S.A.J. de Bruxelles: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Echec de l’aide ou de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sa mise en œuvre.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+ Danger.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fr-FR" sz="32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324" name="Line 5"/>
          <p:cNvSpPr>
            <a:spLocks noChangeShapeType="1"/>
          </p:cNvSpPr>
          <p:nvPr/>
        </p:nvSpPr>
        <p:spPr bwMode="auto">
          <a:xfrm flipV="1">
            <a:off x="5000437" y="3248664"/>
            <a:ext cx="719138" cy="0"/>
          </a:xfrm>
          <a:prstGeom prst="line">
            <a:avLst/>
          </a:prstGeom>
          <a:noFill/>
          <a:ln w="1301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325" name="Rectangle 7"/>
          <p:cNvSpPr>
            <a:spLocks noChangeArrowheads="1"/>
          </p:cNvSpPr>
          <p:nvPr/>
        </p:nvSpPr>
        <p:spPr bwMode="auto">
          <a:xfrm>
            <a:off x="1847850" y="4329908"/>
            <a:ext cx="3095625" cy="1655762"/>
          </a:xfrm>
          <a:prstGeom prst="rect">
            <a:avLst/>
          </a:prstGeom>
          <a:solidFill>
            <a:srgbClr val="FEDFA8"/>
          </a:solidFill>
          <a:ln w="476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u="sng" dirty="0">
                <a:solidFill>
                  <a:prstClr val="black"/>
                </a:solidFill>
                <a:latin typeface="Arial" charset="0"/>
              </a:rPr>
              <a:t>OCJ VCK: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Echec de l’aide +situation inquiétante</a:t>
            </a:r>
            <a:endParaRPr lang="fr-FR" sz="32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326" name="Rectangle 9"/>
          <p:cNvSpPr>
            <a:spLocks noChangeArrowheads="1"/>
          </p:cNvSpPr>
          <p:nvPr/>
        </p:nvSpPr>
        <p:spPr bwMode="auto">
          <a:xfrm>
            <a:off x="5951538" y="2060576"/>
            <a:ext cx="4392612" cy="4392613"/>
          </a:xfrm>
          <a:prstGeom prst="rect">
            <a:avLst/>
          </a:prstGeom>
          <a:solidFill>
            <a:srgbClr val="FFC000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       </a:t>
            </a:r>
            <a:r>
              <a:rPr lang="fr-FR" sz="2000" b="1" u="sng" dirty="0">
                <a:solidFill>
                  <a:prstClr val="black"/>
                </a:solidFill>
                <a:latin typeface="Arial" charset="0"/>
              </a:rPr>
              <a:t>PROCUREUR DU ROI: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Clé d’accès au tribunal.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Peut seul saisir le tribunal sur base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de l’article 8 ( + art. 63 ter L 8/4/65)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Conditions: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- Santé ou sécurité actuellement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gravement compromise.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- Echec de l’aide volontaire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(préalable obligatoire.)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fr-FR" sz="2000" dirty="0">
              <a:solidFill>
                <a:prstClr val="black"/>
              </a:solidFill>
              <a:latin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(rappel: pas mineur 36,4°)</a:t>
            </a:r>
          </a:p>
        </p:txBody>
      </p:sp>
      <p:sp>
        <p:nvSpPr>
          <p:cNvPr id="56328" name="Line 11"/>
          <p:cNvSpPr>
            <a:spLocks noChangeShapeType="1"/>
          </p:cNvSpPr>
          <p:nvPr/>
        </p:nvSpPr>
        <p:spPr bwMode="auto">
          <a:xfrm flipV="1">
            <a:off x="5016500" y="5055255"/>
            <a:ext cx="719138" cy="0"/>
          </a:xfrm>
          <a:prstGeom prst="line">
            <a:avLst/>
          </a:prstGeom>
          <a:noFill/>
          <a:ln w="1301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330" name="Line 13"/>
          <p:cNvSpPr>
            <a:spLocks noChangeShapeType="1"/>
          </p:cNvSpPr>
          <p:nvPr/>
        </p:nvSpPr>
        <p:spPr bwMode="auto">
          <a:xfrm flipH="1" flipV="1">
            <a:off x="5087939" y="5157789"/>
            <a:ext cx="7207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331" name="Line 14"/>
          <p:cNvSpPr>
            <a:spLocks noChangeShapeType="1"/>
          </p:cNvSpPr>
          <p:nvPr/>
        </p:nvSpPr>
        <p:spPr bwMode="auto">
          <a:xfrm flipH="1" flipV="1">
            <a:off x="5087938" y="3357563"/>
            <a:ext cx="792162" cy="2519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326514" y="423918"/>
            <a:ext cx="5107172" cy="1114312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BE" sz="2000" b="1" dirty="0">
                <a:solidFill>
                  <a:prstClr val="black"/>
                </a:solidFill>
                <a:latin typeface="Copperplate Gothic Bold"/>
              </a:rPr>
              <a:t>Procédure classique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BE" sz="2000" b="1" dirty="0">
                <a:solidFill>
                  <a:prstClr val="black"/>
                </a:solidFill>
                <a:latin typeface="Copperplate Gothic Bold"/>
              </a:rPr>
              <a:t>Art. 8 de l’ordonnance bruxelloise</a:t>
            </a:r>
            <a:endParaRPr lang="fr-FR" sz="2800" b="1" dirty="0">
              <a:solidFill>
                <a:prstClr val="black"/>
              </a:solidFill>
              <a:latin typeface="Copperplate Gothic Bol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8" y="260649"/>
            <a:ext cx="8362950" cy="93607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fr-FR" sz="2400" dirty="0">
                <a:solidFill>
                  <a:schemeClr val="tx1"/>
                </a:solidFill>
              </a:rPr>
              <a:t>Parcours d’un mineur en danger à Bruxelles.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2800" b="1" dirty="0">
                <a:solidFill>
                  <a:schemeClr val="tx1"/>
                </a:solidFill>
              </a:rPr>
              <a:t>Procédure non urgente – phase préparatoire</a:t>
            </a:r>
          </a:p>
        </p:txBody>
      </p:sp>
      <p:sp>
        <p:nvSpPr>
          <p:cNvPr id="57347" name="Line 4"/>
          <p:cNvSpPr>
            <a:spLocks noChangeShapeType="1"/>
          </p:cNvSpPr>
          <p:nvPr/>
        </p:nvSpPr>
        <p:spPr bwMode="auto">
          <a:xfrm flipV="1">
            <a:off x="4943475" y="3933825"/>
            <a:ext cx="719138" cy="0"/>
          </a:xfrm>
          <a:prstGeom prst="line">
            <a:avLst/>
          </a:prstGeom>
          <a:noFill/>
          <a:ln w="1301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7348" name="Rectangle 6"/>
          <p:cNvSpPr>
            <a:spLocks noChangeArrowheads="1"/>
          </p:cNvSpPr>
          <p:nvPr/>
        </p:nvSpPr>
        <p:spPr bwMode="auto">
          <a:xfrm>
            <a:off x="5951538" y="1773238"/>
            <a:ext cx="4392612" cy="48244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>
                <a:solidFill>
                  <a:prstClr val="black"/>
                </a:solidFill>
                <a:latin typeface="Arial" charset="0"/>
              </a:rPr>
              <a:t>       </a:t>
            </a:r>
            <a:r>
              <a:rPr lang="fr-FR" sz="2000" b="1" u="sng">
                <a:solidFill>
                  <a:prstClr val="black"/>
                </a:solidFill>
                <a:latin typeface="Arial" charset="0"/>
              </a:rPr>
              <a:t>Juge de la jeunesse: (art. 10)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>
                <a:solidFill>
                  <a:prstClr val="black"/>
                </a:solidFill>
                <a:latin typeface="Arial" charset="0"/>
              </a:rPr>
              <a:t>Investigations.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>
                <a:solidFill>
                  <a:prstClr val="black"/>
                </a:solidFill>
                <a:latin typeface="Arial" charset="0"/>
              </a:rPr>
              <a:t>Types de </a:t>
            </a:r>
            <a:r>
              <a:rPr lang="fr-FR" sz="2000" b="1">
                <a:solidFill>
                  <a:prstClr val="black"/>
                </a:solidFill>
                <a:latin typeface="Arial" charset="0"/>
              </a:rPr>
              <a:t>mesures: (ordonnance)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>
                <a:solidFill>
                  <a:prstClr val="black"/>
                </a:solidFill>
                <a:latin typeface="Arial" charset="0"/>
              </a:rPr>
              <a:t>Surveillance, guidance, placement.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>
                <a:solidFill>
                  <a:prstClr val="black"/>
                </a:solidFill>
                <a:latin typeface="Arial" charset="0"/>
              </a:rPr>
              <a:t>Liste fermée (pas de « notamment »)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>
                <a:solidFill>
                  <a:prstClr val="black"/>
                </a:solidFill>
                <a:latin typeface="Arial" charset="0"/>
              </a:rPr>
              <a:t>Cumul </a:t>
            </a:r>
            <a:r>
              <a:rPr lang="fr-FR" sz="2000">
                <a:solidFill>
                  <a:prstClr val="black"/>
                </a:solidFill>
                <a:latin typeface="Arial" charset="0"/>
              </a:rPr>
              <a:t>possible (une ou plusieurs)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>
                <a:solidFill>
                  <a:prstClr val="black"/>
                </a:solidFill>
                <a:latin typeface="Arial" charset="0"/>
              </a:rPr>
              <a:t>But:</a:t>
            </a:r>
            <a:r>
              <a:rPr lang="fr-FR" sz="2000">
                <a:solidFill>
                  <a:prstClr val="black"/>
                </a:solidFill>
                <a:latin typeface="Arial" charset="0"/>
              </a:rPr>
              <a:t> restaurer le bon fonctionnement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>
                <a:solidFill>
                  <a:prstClr val="black"/>
                </a:solidFill>
                <a:latin typeface="Arial" charset="0"/>
              </a:rPr>
              <a:t>de la famille du jeune.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>
                <a:solidFill>
                  <a:prstClr val="black"/>
                </a:solidFill>
                <a:latin typeface="Arial" charset="0"/>
              </a:rPr>
              <a:t>Distance:</a:t>
            </a:r>
            <a:r>
              <a:rPr lang="fr-FR" sz="2000">
                <a:solidFill>
                  <a:prstClr val="black"/>
                </a:solidFill>
                <a:latin typeface="Arial" charset="0"/>
              </a:rPr>
              <a:t> favoriser travail de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>
                <a:solidFill>
                  <a:prstClr val="black"/>
                </a:solidFill>
                <a:latin typeface="Arial" charset="0"/>
              </a:rPr>
              <a:t>proximité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>
                <a:solidFill>
                  <a:prstClr val="black"/>
                </a:solidFill>
                <a:latin typeface="Arial" charset="0"/>
              </a:rPr>
              <a:t>Règles de procédure</a:t>
            </a:r>
            <a:r>
              <a:rPr lang="fr-FR" sz="2000">
                <a:solidFill>
                  <a:prstClr val="black"/>
                </a:solidFill>
                <a:latin typeface="Arial" charset="0"/>
              </a:rPr>
              <a:t>: loi 8/4/65.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>
                <a:solidFill>
                  <a:prstClr val="black"/>
                </a:solidFill>
                <a:latin typeface="Arial" charset="0"/>
              </a:rPr>
              <a:t>Durée maximale des mesures</a:t>
            </a:r>
            <a:r>
              <a:rPr lang="fr-FR" sz="2000">
                <a:solidFill>
                  <a:prstClr val="black"/>
                </a:solidFill>
                <a:latin typeface="Arial" charset="0"/>
              </a:rPr>
              <a:t>: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>
                <a:solidFill>
                  <a:prstClr val="black"/>
                </a:solidFill>
                <a:latin typeface="Arial" charset="0"/>
              </a:rPr>
              <a:t>6 mois</a:t>
            </a:r>
            <a:r>
              <a:rPr lang="fr-FR" sz="2000">
                <a:solidFill>
                  <a:prstClr val="black"/>
                </a:solidFill>
                <a:latin typeface="Arial" charset="0"/>
              </a:rPr>
              <a:t> sauf prolongation.</a:t>
            </a:r>
          </a:p>
        </p:txBody>
      </p:sp>
      <p:sp>
        <p:nvSpPr>
          <p:cNvPr id="57349" name="Rectangle 7"/>
          <p:cNvSpPr>
            <a:spLocks noChangeArrowheads="1"/>
          </p:cNvSpPr>
          <p:nvPr/>
        </p:nvSpPr>
        <p:spPr bwMode="auto">
          <a:xfrm>
            <a:off x="1774825" y="2060576"/>
            <a:ext cx="3024188" cy="4321175"/>
          </a:xfrm>
          <a:prstGeom prst="rect">
            <a:avLst/>
          </a:prstGeom>
          <a:solidFill>
            <a:srgbClr val="FFC000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u="sng" dirty="0">
                <a:solidFill>
                  <a:prstClr val="black"/>
                </a:solidFill>
                <a:latin typeface="Arial" charset="0"/>
              </a:rPr>
              <a:t>PROCUREUR DU ROI: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- Saisit le juge de la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Jeunesse sur base de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l’article 8 par des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réquisitions.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- S’ouvre</a:t>
            </a: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 une phase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préparatoire d’une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duré de 6 mois</a:t>
            </a:r>
            <a:r>
              <a:rPr lang="fr-FR" sz="2000" dirty="0">
                <a:solidFill>
                  <a:prstClr val="black"/>
                </a:solidFill>
                <a:latin typeface="Arial" charset="0"/>
              </a:rPr>
              <a:t>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-Suite à celle-ci le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dossier est transmis au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 PR pour citation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fr-FR" sz="2000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3299"/>
            <a:ext cx="8229600" cy="993775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fr-FR" sz="36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PHASE PROVISOIRE: 6 Mois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631505" y="3284538"/>
            <a:ext cx="1521270" cy="1188243"/>
          </a:xfrm>
          <a:solidFill>
            <a:srgbClr val="FEDFA8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7313" indent="6350" algn="ctr">
              <a:lnSpc>
                <a:spcPct val="90000"/>
              </a:lnSpc>
              <a:buNone/>
            </a:pPr>
            <a:r>
              <a:rPr lang="fr-FR" sz="2400" b="1" dirty="0"/>
              <a:t>SAJ ou</a:t>
            </a:r>
          </a:p>
          <a:p>
            <a:pPr marL="87313" indent="6350">
              <a:lnSpc>
                <a:spcPct val="90000"/>
              </a:lnSpc>
              <a:buNone/>
            </a:pPr>
            <a:r>
              <a:rPr lang="fr-FR" sz="2400" b="1" dirty="0"/>
              <a:t>OCJ VCK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fr-FR" sz="2400" b="1" dirty="0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3575050" y="3284538"/>
            <a:ext cx="1728788" cy="9652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400" b="1">
                <a:solidFill>
                  <a:prstClr val="black"/>
                </a:solidFill>
                <a:latin typeface="Arial" charset="0"/>
              </a:rPr>
              <a:t>Procureur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400" b="1">
                <a:solidFill>
                  <a:prstClr val="black"/>
                </a:solidFill>
                <a:latin typeface="Arial" charset="0"/>
              </a:rPr>
              <a:t>du Roi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5735639" y="3284538"/>
            <a:ext cx="2232025" cy="965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400" b="1">
                <a:solidFill>
                  <a:prstClr val="black"/>
                </a:solidFill>
                <a:latin typeface="Arial" charset="0"/>
              </a:rPr>
              <a:t>Juge de la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400" b="1">
                <a:solidFill>
                  <a:prstClr val="black"/>
                </a:solidFill>
                <a:latin typeface="Arial" charset="0"/>
              </a:rPr>
              <a:t>jeunesse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5735639" y="1484313"/>
            <a:ext cx="2376487" cy="14398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400" b="1" dirty="0">
                <a:solidFill>
                  <a:prstClr val="black"/>
                </a:solidFill>
                <a:latin typeface="Arial" charset="0"/>
              </a:rPr>
              <a:t>Cour d’appel: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Appel des ordonnances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est possible, mais pas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 l’opposition</a:t>
            </a:r>
            <a:r>
              <a:rPr lang="fr-FR" dirty="0">
                <a:solidFill>
                  <a:prstClr val="black"/>
                </a:solidFill>
                <a:latin typeface="Arial" charset="0"/>
              </a:rPr>
              <a:t>.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5735638" y="4868864"/>
            <a:ext cx="2374900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>
                <a:solidFill>
                  <a:prstClr val="black"/>
                </a:solidFill>
                <a:latin typeface="Arial" charset="0"/>
              </a:rPr>
              <a:t>Assure lui-même le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>
                <a:solidFill>
                  <a:prstClr val="black"/>
                </a:solidFill>
                <a:latin typeface="Arial" charset="0"/>
              </a:rPr>
              <a:t>suivi des décisions.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>
                <a:solidFill>
                  <a:prstClr val="black"/>
                </a:solidFill>
                <a:latin typeface="Arial" charset="0"/>
              </a:rPr>
              <a:t>Pas de fonction de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>
                <a:solidFill>
                  <a:prstClr val="black"/>
                </a:solidFill>
                <a:latin typeface="Arial" charset="0"/>
              </a:rPr>
              <a:t>directeur.de l’aide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>
                <a:solidFill>
                  <a:prstClr val="black"/>
                </a:solidFill>
                <a:latin typeface="Arial" charset="0"/>
              </a:rPr>
              <a:t>à la jeunesse</a:t>
            </a:r>
          </a:p>
        </p:txBody>
      </p:sp>
      <p:sp>
        <p:nvSpPr>
          <p:cNvPr id="58376" name="Rectangle 9"/>
          <p:cNvSpPr>
            <a:spLocks noChangeArrowheads="1"/>
          </p:cNvSpPr>
          <p:nvPr/>
        </p:nvSpPr>
        <p:spPr bwMode="auto">
          <a:xfrm>
            <a:off x="8472489" y="2565401"/>
            <a:ext cx="1944687" cy="2665413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400" b="1" dirty="0">
                <a:solidFill>
                  <a:prstClr val="black"/>
                </a:solidFill>
                <a:latin typeface="Arial" charset="0"/>
              </a:rPr>
              <a:t>Procureur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400" b="1" dirty="0">
                <a:solidFill>
                  <a:prstClr val="black"/>
                </a:solidFill>
                <a:latin typeface="Arial" charset="0"/>
              </a:rPr>
              <a:t>du Roi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Reçoit le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dossier du juge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de la jeunesse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et cite à l’audience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publique dans les 2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mois.</a:t>
            </a:r>
          </a:p>
        </p:txBody>
      </p:sp>
      <p:sp>
        <p:nvSpPr>
          <p:cNvPr id="58377" name="Line 10"/>
          <p:cNvSpPr>
            <a:spLocks noChangeShapeType="1"/>
          </p:cNvSpPr>
          <p:nvPr/>
        </p:nvSpPr>
        <p:spPr bwMode="auto">
          <a:xfrm>
            <a:off x="3143251" y="3789363"/>
            <a:ext cx="358775" cy="0"/>
          </a:xfrm>
          <a:prstGeom prst="line">
            <a:avLst/>
          </a:prstGeom>
          <a:noFill/>
          <a:ln w="889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78" name="Line 11"/>
          <p:cNvSpPr>
            <a:spLocks noChangeShapeType="1"/>
          </p:cNvSpPr>
          <p:nvPr/>
        </p:nvSpPr>
        <p:spPr bwMode="auto">
          <a:xfrm>
            <a:off x="5375276" y="3789363"/>
            <a:ext cx="358775" cy="0"/>
          </a:xfrm>
          <a:prstGeom prst="line">
            <a:avLst/>
          </a:prstGeom>
          <a:noFill/>
          <a:ln w="889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79" name="Line 12"/>
          <p:cNvSpPr>
            <a:spLocks noChangeShapeType="1"/>
          </p:cNvSpPr>
          <p:nvPr/>
        </p:nvSpPr>
        <p:spPr bwMode="auto">
          <a:xfrm>
            <a:off x="8112126" y="3789363"/>
            <a:ext cx="358775" cy="0"/>
          </a:xfrm>
          <a:prstGeom prst="line">
            <a:avLst/>
          </a:prstGeom>
          <a:noFill/>
          <a:ln w="889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80" name="Line 13"/>
          <p:cNvSpPr>
            <a:spLocks noChangeShapeType="1"/>
          </p:cNvSpPr>
          <p:nvPr/>
        </p:nvSpPr>
        <p:spPr bwMode="auto">
          <a:xfrm>
            <a:off x="6959600" y="42926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81" name="Line 14"/>
          <p:cNvSpPr>
            <a:spLocks noChangeShapeType="1"/>
          </p:cNvSpPr>
          <p:nvPr/>
        </p:nvSpPr>
        <p:spPr bwMode="auto">
          <a:xfrm flipV="1">
            <a:off x="6959600" y="29241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riangle isocèle 1"/>
          <p:cNvSpPr/>
          <p:nvPr/>
        </p:nvSpPr>
        <p:spPr>
          <a:xfrm>
            <a:off x="5463381" y="5373216"/>
            <a:ext cx="541338" cy="86409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  <a:latin typeface="Tw Cen MT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554662" y="5406156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5400" b="1" dirty="0">
                <a:solidFill>
                  <a:prstClr val="black"/>
                </a:solidFill>
                <a:latin typeface="Arial" charset="0"/>
              </a:rPr>
              <a:t>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919537" y="2492376"/>
            <a:ext cx="8337301" cy="2808833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fr-BE" sz="3200" dirty="0">
                <a:latin typeface="Copperplate Gothic Bold" pitchFamily="34" charset="0"/>
              </a:rPr>
              <a:t>Le recours aux mesures contraignantes:</a:t>
            </a:r>
          </a:p>
          <a:p>
            <a:pPr eaLnBrk="1" hangingPunct="1">
              <a:lnSpc>
                <a:spcPct val="80000"/>
              </a:lnSpc>
            </a:pPr>
            <a:r>
              <a:rPr lang="fr-BE" sz="3200" dirty="0">
                <a:latin typeface="Copperplate Gothic Bold" pitchFamily="34" charset="0"/>
              </a:rPr>
              <a:t>Parcours d’un mineur en danger:</a:t>
            </a:r>
          </a:p>
          <a:p>
            <a:pPr eaLnBrk="1" hangingPunct="1">
              <a:lnSpc>
                <a:spcPct val="80000"/>
              </a:lnSpc>
            </a:pPr>
            <a:endParaRPr lang="fr-BE" sz="3200" dirty="0">
              <a:latin typeface="Copperplate Gothic Bold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r-BE" sz="4400" dirty="0">
                <a:latin typeface="Copperplate Gothic Bold" pitchFamily="34" charset="0"/>
              </a:rPr>
              <a:t>               		</a:t>
            </a:r>
            <a:r>
              <a:rPr lang="fr-BE" sz="4800" dirty="0">
                <a:latin typeface="Copperplate Gothic Bold" pitchFamily="34" charset="0"/>
              </a:rPr>
              <a:t>Bruxelles</a:t>
            </a:r>
          </a:p>
          <a:p>
            <a:pPr eaLnBrk="1" hangingPunct="1">
              <a:lnSpc>
                <a:spcPct val="80000"/>
              </a:lnSpc>
            </a:pPr>
            <a:r>
              <a:rPr lang="fr-BE" sz="2000" dirty="0">
                <a:latin typeface="Copperplate Gothic Bold" pitchFamily="34" charset="0"/>
              </a:rPr>
              <a:t>				(</a:t>
            </a:r>
            <a:r>
              <a:rPr lang="fr-BE" sz="2000" dirty="0" err="1">
                <a:latin typeface="Copperplate Gothic Bold" pitchFamily="34" charset="0"/>
              </a:rPr>
              <a:t>Cocof</a:t>
            </a:r>
            <a:r>
              <a:rPr lang="fr-BE" sz="2000" dirty="0">
                <a:latin typeface="Copperplate Gothic Bold" pitchFamily="34" charset="0"/>
              </a:rPr>
              <a:t>)</a:t>
            </a:r>
          </a:p>
        </p:txBody>
      </p:sp>
      <p:pic>
        <p:nvPicPr>
          <p:cNvPr id="50180" name="Picture 4" descr="logoadj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12350" y="6092826"/>
            <a:ext cx="3444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5087939" y="6237288"/>
            <a:ext cx="49244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fr-BE" b="1">
                <a:solidFill>
                  <a:prstClr val="white"/>
                </a:solidFill>
                <a:latin typeface="Bradley Hand ITC" pitchFamily="66" charset="0"/>
              </a:rPr>
              <a:t>Avec le soutien de l’A.S.B.L. Avocats des Jeunes</a:t>
            </a:r>
            <a:endParaRPr lang="fr-FR" b="1">
              <a:solidFill>
                <a:prstClr val="white"/>
              </a:solidFill>
              <a:latin typeface="Bradley Hand ITC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47529" y="548680"/>
            <a:ext cx="56283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 sz="3200" dirty="0">
                <a:solidFill>
                  <a:srgbClr val="D8B25C">
                    <a:lumMod val="75000"/>
                  </a:srgbClr>
                </a:solidFill>
                <a:latin typeface="Times New Roman" pitchFamily="18" charset="0"/>
              </a:rPr>
              <a:t>Aide et protectio</a:t>
            </a:r>
            <a:r>
              <a:rPr lang="fr-BE" sz="3200" b="1" dirty="0">
                <a:solidFill>
                  <a:srgbClr val="D8B25C">
                    <a:lumMod val="75000"/>
                  </a:srgbClr>
                </a:solidFill>
                <a:latin typeface="Times New Roman" pitchFamily="18" charset="0"/>
              </a:rPr>
              <a:t>n</a:t>
            </a:r>
            <a:r>
              <a:rPr lang="fr-BE" sz="3200" dirty="0">
                <a:solidFill>
                  <a:srgbClr val="D8B25C">
                    <a:lumMod val="75000"/>
                  </a:srgbClr>
                </a:solidFill>
                <a:latin typeface="Times New Roman" pitchFamily="18" charset="0"/>
              </a:rPr>
              <a:t> de la jeunesse </a:t>
            </a:r>
            <a:br>
              <a:rPr lang="fr-BE" sz="3200" dirty="0">
                <a:solidFill>
                  <a:srgbClr val="D8B25C">
                    <a:lumMod val="75000"/>
                  </a:srgbClr>
                </a:solidFill>
                <a:latin typeface="Times New Roman" pitchFamily="18" charset="0"/>
              </a:rPr>
            </a:br>
            <a:r>
              <a:rPr lang="fr-BE" sz="3200" dirty="0">
                <a:solidFill>
                  <a:srgbClr val="D8B25C">
                    <a:lumMod val="75000"/>
                  </a:srgbClr>
                </a:solidFill>
                <a:latin typeface="Times New Roman" pitchFamily="18" charset="0"/>
              </a:rPr>
              <a:t>Partie 2 / Chapitre 6</a:t>
            </a:r>
            <a:endParaRPr lang="fr-FR" sz="3200" dirty="0">
              <a:solidFill>
                <a:prstClr val="whit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175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404664"/>
            <a:ext cx="8229600" cy="722344"/>
          </a:xfrm>
        </p:spPr>
        <p:txBody>
          <a:bodyPr>
            <a:normAutofit/>
          </a:bodyPr>
          <a:lstStyle/>
          <a:p>
            <a:pPr eaLnBrk="1" hangingPunct="1"/>
            <a:r>
              <a:rPr lang="fr-FR" sz="4000" dirty="0">
                <a:solidFill>
                  <a:schemeClr val="tx2">
                    <a:lumMod val="75000"/>
                  </a:schemeClr>
                </a:solidFill>
              </a:rPr>
              <a:t>Mesures que le juge peut prendre: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3200" y="1628801"/>
            <a:ext cx="11674763" cy="49688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1600" dirty="0"/>
              <a:t>	</a:t>
            </a:r>
            <a:r>
              <a:rPr lang="fr-FR" sz="2300" dirty="0"/>
              <a:t>1° donner une </a:t>
            </a:r>
            <a:r>
              <a:rPr lang="fr-FR" sz="2300" b="1" dirty="0"/>
              <a:t>directive pédagogique aux personnes investies de l'autorité parentale</a:t>
            </a:r>
            <a:r>
              <a:rPr lang="fr-FR" sz="2300" dirty="0"/>
              <a:t> à l'égard du mineur ou qui en assument la garde;</a:t>
            </a:r>
            <a:br>
              <a:rPr lang="fr-FR" sz="2300" dirty="0"/>
            </a:br>
            <a:endParaRPr lang="fr-FR" sz="23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2300" dirty="0"/>
              <a:t>	2° soumettre le jeune à la </a:t>
            </a:r>
            <a:r>
              <a:rPr lang="fr-FR" sz="2300" b="1" dirty="0"/>
              <a:t>surveillance </a:t>
            </a:r>
            <a:r>
              <a:rPr lang="fr-FR" sz="2300" dirty="0"/>
              <a:t>du service social compétent en lui imposant éventuellement les </a:t>
            </a:r>
            <a:r>
              <a:rPr lang="fr-FR" sz="2300" b="1" dirty="0"/>
              <a:t>conditions suivantes</a:t>
            </a:r>
            <a:r>
              <a:rPr lang="fr-FR" sz="2300" dirty="0"/>
              <a:t> :</a:t>
            </a:r>
            <a:br>
              <a:rPr lang="fr-FR" sz="2300" dirty="0"/>
            </a:br>
            <a:r>
              <a:rPr lang="fr-FR" sz="2300" dirty="0"/>
              <a:t>a) </a:t>
            </a:r>
            <a:r>
              <a:rPr lang="fr-FR" sz="2300" b="1" dirty="0"/>
              <a:t>fréquenter régulièrement un établissement scolaire</a:t>
            </a:r>
            <a:r>
              <a:rPr lang="fr-FR" sz="2300" dirty="0"/>
              <a:t> d'enseignement ordinaire ou spécial;</a:t>
            </a:r>
            <a:br>
              <a:rPr lang="fr-FR" sz="2300" dirty="0"/>
            </a:br>
            <a:r>
              <a:rPr lang="fr-FR" sz="2300" dirty="0"/>
              <a:t>b) suivre les </a:t>
            </a:r>
            <a:r>
              <a:rPr lang="fr-FR" sz="2300" b="1" dirty="0"/>
              <a:t>directives pédagogiques et médicales d'un centre d'orientation éducative</a:t>
            </a:r>
            <a:r>
              <a:rPr lang="fr-FR" sz="2300" dirty="0"/>
              <a:t> ou d'hygiène mentale;</a:t>
            </a:r>
            <a:br>
              <a:rPr lang="fr-FR" sz="2300" dirty="0"/>
            </a:br>
            <a:r>
              <a:rPr lang="fr-FR" sz="2300" dirty="0"/>
              <a:t>c) avoir régulièrement un </a:t>
            </a:r>
            <a:r>
              <a:rPr lang="fr-FR" sz="2300" b="1" dirty="0"/>
              <a:t>entretien avec l'assistant social compétent</a:t>
            </a:r>
            <a:r>
              <a:rPr lang="fr-FR" sz="2300" dirty="0"/>
              <a:t>;</a:t>
            </a:r>
            <a:br>
              <a:rPr lang="fr-FR" sz="2300" dirty="0"/>
            </a:br>
            <a:endParaRPr lang="fr-FR" sz="23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2300" dirty="0"/>
              <a:t>	3° ordonner une </a:t>
            </a:r>
            <a:r>
              <a:rPr lang="fr-FR" sz="2300" b="1" dirty="0"/>
              <a:t>guidance familiale, psychosociale, éducative et/ou thérapeutique</a:t>
            </a:r>
            <a:r>
              <a:rPr lang="fr-FR" sz="2300" dirty="0"/>
              <a:t> pour le jeune, sa famille et/ou ses familiers;</a:t>
            </a:r>
            <a:br>
              <a:rPr lang="fr-FR" sz="2300" dirty="0"/>
            </a:br>
            <a:endParaRPr lang="fr-FR" sz="23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2300" dirty="0"/>
              <a:t>	4° imposer au jeune, à sa famille ou ses familiers un </a:t>
            </a:r>
            <a:r>
              <a:rPr lang="fr-FR" sz="2300" b="1" dirty="0"/>
              <a:t>projet éducatif</a:t>
            </a:r>
            <a:r>
              <a:rPr lang="fr-FR" sz="2300" dirty="0"/>
              <a:t>,</a:t>
            </a:r>
            <a:br>
              <a:rPr lang="fr-FR" sz="2300" dirty="0"/>
            </a:br>
            <a:endParaRPr lang="fr-FR" sz="23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2300" dirty="0"/>
              <a:t>	5° imposer au jeune de fréquenter un </a:t>
            </a:r>
            <a:r>
              <a:rPr lang="fr-FR" sz="2300" b="1" dirty="0"/>
              <a:t>service </a:t>
            </a:r>
            <a:r>
              <a:rPr lang="fr-FR" sz="2300" b="1" dirty="0" err="1"/>
              <a:t>semi-résidentiel</a:t>
            </a:r>
            <a:r>
              <a:rPr lang="fr-FR" sz="2300" dirty="0"/>
              <a:t>;</a:t>
            </a:r>
            <a:br>
              <a:rPr lang="fr-FR" sz="2000" dirty="0"/>
            </a:br>
            <a:endParaRPr lang="fr-FR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1818" y="1729850"/>
            <a:ext cx="11323782" cy="510180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2800" dirty="0"/>
              <a:t>    </a:t>
            </a:r>
            <a:r>
              <a:rPr lang="fr-FR" sz="2300" dirty="0"/>
              <a:t>6° permettre au </a:t>
            </a:r>
            <a:r>
              <a:rPr lang="fr-FR" sz="2300" b="1" dirty="0"/>
              <a:t>jeune</a:t>
            </a:r>
            <a:r>
              <a:rPr lang="fr-FR" sz="2300" dirty="0"/>
              <a:t>, s'il a </a:t>
            </a:r>
            <a:r>
              <a:rPr lang="fr-FR" sz="2300" b="1" dirty="0"/>
              <a:t>plus de 16 ans</a:t>
            </a:r>
            <a:r>
              <a:rPr lang="fr-FR" sz="2300" dirty="0"/>
              <a:t>, de se fixer dans une </a:t>
            </a:r>
            <a:r>
              <a:rPr lang="fr-FR" sz="2300" b="1" dirty="0"/>
              <a:t>résidence autonome</a:t>
            </a:r>
            <a:r>
              <a:rPr lang="fr-FR" sz="2300" dirty="0"/>
              <a:t> </a:t>
            </a:r>
            <a:r>
              <a:rPr lang="fr-FR" sz="2300" b="1" dirty="0"/>
              <a:t>ou supervisée</a:t>
            </a:r>
            <a:r>
              <a:rPr lang="fr-FR" sz="2300" dirty="0"/>
              <a:t> et de prendre inscription au registre de la population du lieu de cette résidence;</a:t>
            </a:r>
            <a:br>
              <a:rPr lang="fr-FR" sz="2300" dirty="0"/>
            </a:br>
            <a:endParaRPr lang="fr-FR" sz="23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2300" dirty="0"/>
              <a:t>	7° en cas d'urgence, placer le jeune dans un </a:t>
            </a:r>
            <a:r>
              <a:rPr lang="fr-FR" sz="2300" b="1" dirty="0"/>
              <a:t>centre d'accueil</a:t>
            </a:r>
            <a:r>
              <a:rPr lang="fr-FR" sz="2300" dirty="0"/>
              <a:t>;</a:t>
            </a:r>
            <a:br>
              <a:rPr lang="fr-FR" sz="2300" dirty="0"/>
            </a:br>
            <a:endParaRPr lang="fr-FR" sz="23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2300" dirty="0"/>
              <a:t>	8° placer le jeune dans un </a:t>
            </a:r>
            <a:r>
              <a:rPr lang="fr-FR" sz="2300" b="1" dirty="0"/>
              <a:t>centre d'observation et/ou d'orientation</a:t>
            </a:r>
            <a:r>
              <a:rPr lang="fr-FR" sz="2300" dirty="0"/>
              <a:t>;</a:t>
            </a:r>
            <a:br>
              <a:rPr lang="fr-FR" sz="2300" dirty="0"/>
            </a:br>
            <a:endParaRPr lang="fr-FR" sz="23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2300" dirty="0"/>
              <a:t>	9° placer le jeune dans une </a:t>
            </a:r>
            <a:r>
              <a:rPr lang="fr-FR" sz="2300" b="1" dirty="0"/>
              <a:t>famille</a:t>
            </a:r>
            <a:r>
              <a:rPr lang="fr-FR" sz="2300" dirty="0"/>
              <a:t> ou chez une personne digne de confiance;</a:t>
            </a:r>
            <a:br>
              <a:rPr lang="fr-FR" sz="2300" dirty="0"/>
            </a:br>
            <a:r>
              <a:rPr lang="fr-FR" sz="2300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2300" dirty="0"/>
              <a:t>	10° décider, dans des situations exceptionnelles, que le jeune sera </a:t>
            </a:r>
            <a:r>
              <a:rPr lang="fr-FR" sz="2300" b="1" dirty="0"/>
              <a:t>hébergé</a:t>
            </a:r>
            <a:r>
              <a:rPr lang="fr-FR" sz="2300" dirty="0"/>
              <a:t> temporairement dans un </a:t>
            </a:r>
            <a:r>
              <a:rPr lang="fr-FR" sz="2300" b="1" dirty="0"/>
              <a:t>établissement ouvert approprié en vue de son traitement, de son éducation, de son instruction ou de sa formation professionnelle.</a:t>
            </a:r>
            <a:r>
              <a:rPr lang="fr-FR" sz="2300" dirty="0"/>
              <a:t> </a:t>
            </a:r>
          </a:p>
          <a:p>
            <a:pPr eaLnBrk="1" hangingPunct="1">
              <a:lnSpc>
                <a:spcPct val="80000"/>
              </a:lnSpc>
            </a:pPr>
            <a:endParaRPr lang="fr-FR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20073"/>
            <a:ext cx="8362950" cy="1080542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/>
            <a:r>
              <a:rPr lang="fr-FR" sz="2400" dirty="0">
                <a:solidFill>
                  <a:schemeClr val="tx1"/>
                </a:solidFill>
              </a:rPr>
              <a:t>Parcours d’un mineur en danger à Bruxelles.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Audience publique: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5951538" y="1664655"/>
            <a:ext cx="4392612" cy="49688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       </a:t>
            </a:r>
            <a:r>
              <a:rPr lang="fr-FR" sz="2000" b="1" u="sng" dirty="0">
                <a:solidFill>
                  <a:prstClr val="black"/>
                </a:solidFill>
                <a:latin typeface="Arial" charset="0"/>
              </a:rPr>
              <a:t>Tribunal de la jeunesse: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Types de </a:t>
            </a: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mesures: (art.10)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                              Surveillance.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                              Guidance.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                              Placement.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Liste fermée (pas de « notamment »)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Cumul </a:t>
            </a:r>
            <a:r>
              <a:rPr lang="fr-FR" sz="2000" dirty="0">
                <a:solidFill>
                  <a:prstClr val="black"/>
                </a:solidFill>
                <a:latin typeface="Arial" charset="0"/>
              </a:rPr>
              <a:t>possible (une ou plusieurs)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But:</a:t>
            </a:r>
            <a:r>
              <a:rPr lang="fr-FR" sz="2000" dirty="0">
                <a:solidFill>
                  <a:prstClr val="black"/>
                </a:solidFill>
                <a:latin typeface="Arial" charset="0"/>
              </a:rPr>
              <a:t> restaurer le bon fonctionnement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de la famille du jeune.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Distance:</a:t>
            </a:r>
            <a:r>
              <a:rPr lang="fr-FR" sz="2000" dirty="0">
                <a:solidFill>
                  <a:prstClr val="black"/>
                </a:solidFill>
                <a:latin typeface="Arial" charset="0"/>
              </a:rPr>
              <a:t> favoriser travail de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Proximité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Règles de procédure</a:t>
            </a:r>
            <a:r>
              <a:rPr lang="fr-FR" sz="2000" dirty="0">
                <a:solidFill>
                  <a:prstClr val="black"/>
                </a:solidFill>
                <a:latin typeface="Arial" charset="0"/>
              </a:rPr>
              <a:t>: loi 8/4/65.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1788348" y="1952639"/>
            <a:ext cx="3024188" cy="4321175"/>
          </a:xfrm>
          <a:prstGeom prst="rect">
            <a:avLst/>
          </a:prstGeom>
          <a:solidFill>
            <a:srgbClr val="FFC000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u="sng" dirty="0">
                <a:solidFill>
                  <a:prstClr val="black"/>
                </a:solidFill>
                <a:latin typeface="Arial" charset="0"/>
              </a:rPr>
              <a:t>PROCUREUR DU ROI: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Avant la fin de la phase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provisoire le JJ renvoie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le dossier au  PR qui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saisit le tribunal de la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jeunesse par </a:t>
            </a: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citation.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u="sng" dirty="0">
                <a:solidFill>
                  <a:prstClr val="black"/>
                </a:solidFill>
                <a:latin typeface="Arial" charset="0"/>
              </a:rPr>
              <a:t>Sont convoqués: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Parents.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Mineurs + 12 ans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Avocat du jeune.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Famille d’accueil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fr-FR" sz="2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Flèche droite 1"/>
          <p:cNvSpPr/>
          <p:nvPr/>
        </p:nvSpPr>
        <p:spPr>
          <a:xfrm>
            <a:off x="4943872" y="3717032"/>
            <a:ext cx="936104" cy="86409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  <a:latin typeface="Tw Cen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847850" y="2133600"/>
            <a:ext cx="2808288" cy="1296988"/>
          </a:xfrm>
          <a:prstGeom prst="rect">
            <a:avLst/>
          </a:prstGeom>
          <a:solidFill>
            <a:srgbClr val="FEDFA8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u="sng" dirty="0">
                <a:solidFill>
                  <a:prstClr val="black"/>
                </a:solidFill>
                <a:latin typeface="Arial" charset="0"/>
              </a:rPr>
              <a:t>S.A.J. de Bruxelles: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Echec de l’aide ou de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sa mise en œuvre.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fr-FR" sz="32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847850" y="3789363"/>
            <a:ext cx="2808288" cy="1079500"/>
          </a:xfrm>
          <a:prstGeom prst="rect">
            <a:avLst/>
          </a:prstGeom>
          <a:solidFill>
            <a:srgbClr val="FEDFA8"/>
          </a:solidFill>
          <a:ln w="476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u="sng" dirty="0">
                <a:solidFill>
                  <a:prstClr val="black"/>
                </a:solidFill>
                <a:latin typeface="Arial" charset="0"/>
              </a:rPr>
              <a:t>OCJ VCK: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Echec de l’aide ou de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sa mise en œuvre.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fr-FR" sz="2400" dirty="0">
              <a:solidFill>
                <a:prstClr val="black"/>
              </a:solidFill>
              <a:latin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fr-FR" sz="32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5951538" y="1844825"/>
            <a:ext cx="4392612" cy="4752528"/>
          </a:xfrm>
          <a:prstGeom prst="rect">
            <a:avLst/>
          </a:prstGeom>
          <a:solidFill>
            <a:srgbClr val="FFC000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       </a:t>
            </a:r>
            <a:r>
              <a:rPr lang="fr-FR" sz="2000" b="1" u="sng" dirty="0">
                <a:solidFill>
                  <a:prstClr val="black"/>
                </a:solidFill>
                <a:latin typeface="Arial" charset="0"/>
              </a:rPr>
              <a:t>PROCUREUR DU ROI: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fr-FR" sz="2000" dirty="0">
              <a:solidFill>
                <a:prstClr val="black"/>
              </a:solidFill>
              <a:latin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i="1" dirty="0">
                <a:solidFill>
                  <a:prstClr val="black"/>
                </a:solidFill>
                <a:latin typeface="Arial" charset="0"/>
              </a:rPr>
              <a:t>Peut seul saisir le tribunal sur base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i="1" dirty="0">
                <a:solidFill>
                  <a:prstClr val="black"/>
                </a:solidFill>
                <a:latin typeface="Arial" charset="0"/>
              </a:rPr>
              <a:t>de l’article 9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Conditions: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- Nécessité urgente de placer.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- Intégrité physique ou psychique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actuellement et directement exposée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à un péril grave.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- Intérêt du jeune ne permet pas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d’attendre la mise en œuvre de l’aide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dirty="0">
                <a:solidFill>
                  <a:prstClr val="black"/>
                </a:solidFill>
                <a:latin typeface="Arial" charset="0"/>
              </a:rPr>
              <a:t>négociée.</a:t>
            </a: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1847850" y="5229225"/>
            <a:ext cx="2808288" cy="1223963"/>
          </a:xfrm>
          <a:prstGeom prst="rect">
            <a:avLst/>
          </a:prstGeom>
          <a:solidFill>
            <a:srgbClr val="FFFF00"/>
          </a:solidFill>
          <a:ln w="476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endParaRPr lang="fr-FR" sz="1100" b="1" dirty="0">
              <a:solidFill>
                <a:prstClr val="black"/>
              </a:solidFill>
              <a:latin typeface="Arial" charset="0"/>
            </a:endParaRP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Personne ou service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dirty="0">
                <a:solidFill>
                  <a:prstClr val="black"/>
                </a:solidFill>
                <a:latin typeface="Arial" charset="0"/>
              </a:rPr>
              <a:t>intéressés.</a:t>
            </a:r>
            <a:endParaRPr lang="fr-FR" sz="32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072124" y="225730"/>
            <a:ext cx="6275076" cy="791939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BE" sz="2000" b="1" dirty="0">
                <a:solidFill>
                  <a:prstClr val="black"/>
                </a:solidFill>
                <a:latin typeface="Copperplate Gothic Bold"/>
              </a:rPr>
              <a:t>Procédure urgente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BE" sz="2000" b="1" dirty="0">
                <a:solidFill>
                  <a:prstClr val="black"/>
                </a:solidFill>
                <a:latin typeface="Copperplate Gothic Bold"/>
              </a:rPr>
              <a:t>Art. 9 de l’ordonnance bruxelloise</a:t>
            </a:r>
            <a:endParaRPr lang="fr-FR" sz="2800" b="1" dirty="0">
              <a:solidFill>
                <a:prstClr val="black"/>
              </a:solidFill>
              <a:latin typeface="Copperplate Gothic Bold"/>
            </a:endParaRPr>
          </a:p>
        </p:txBody>
      </p:sp>
      <p:sp>
        <p:nvSpPr>
          <p:cNvPr id="3" name="Flèche droite 2"/>
          <p:cNvSpPr/>
          <p:nvPr/>
        </p:nvSpPr>
        <p:spPr>
          <a:xfrm>
            <a:off x="4799856" y="2534972"/>
            <a:ext cx="1008112" cy="50289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  <a:latin typeface="Tw Cen MT"/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4799856" y="4077072"/>
            <a:ext cx="1008112" cy="539849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  <a:latin typeface="Tw Cen MT"/>
            </a:endParaRPr>
          </a:p>
        </p:txBody>
      </p:sp>
      <p:sp>
        <p:nvSpPr>
          <p:cNvPr id="12" name="Flèche droite 11"/>
          <p:cNvSpPr/>
          <p:nvPr/>
        </p:nvSpPr>
        <p:spPr>
          <a:xfrm>
            <a:off x="4799856" y="5355195"/>
            <a:ext cx="1008112" cy="972021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  <a:latin typeface="Tw Cen M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87326"/>
            <a:ext cx="8229600" cy="796925"/>
          </a:xfrm>
          <a:solidFill>
            <a:srgbClr val="FF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fr-FR" sz="4000" dirty="0">
                <a:solidFill>
                  <a:schemeClr val="tx1"/>
                </a:solidFill>
              </a:rPr>
              <a:t>Procédure urgente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sz="2400" b="1" dirty="0">
                <a:solidFill>
                  <a:schemeClr val="tx1"/>
                </a:solidFill>
              </a:rPr>
              <a:t>(art. 9 et 11)</a:t>
            </a:r>
          </a:p>
        </p:txBody>
      </p:sp>
      <p:sp>
        <p:nvSpPr>
          <p:cNvPr id="63491" name="Rectangle 4"/>
          <p:cNvSpPr>
            <a:spLocks noChangeArrowheads="1"/>
          </p:cNvSpPr>
          <p:nvPr/>
        </p:nvSpPr>
        <p:spPr bwMode="auto">
          <a:xfrm>
            <a:off x="1847850" y="1484313"/>
            <a:ext cx="1728788" cy="9652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400" b="1">
                <a:solidFill>
                  <a:prstClr val="black"/>
                </a:solidFill>
                <a:latin typeface="Arial" charset="0"/>
              </a:rPr>
              <a:t>Procureur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400" b="1">
                <a:solidFill>
                  <a:prstClr val="black"/>
                </a:solidFill>
                <a:latin typeface="Arial" charset="0"/>
              </a:rPr>
              <a:t>du Roi</a:t>
            </a:r>
          </a:p>
        </p:txBody>
      </p:sp>
      <p:sp>
        <p:nvSpPr>
          <p:cNvPr id="63492" name="Rectangle 5"/>
          <p:cNvSpPr>
            <a:spLocks noChangeArrowheads="1"/>
          </p:cNvSpPr>
          <p:nvPr/>
        </p:nvSpPr>
        <p:spPr bwMode="auto">
          <a:xfrm>
            <a:off x="2208213" y="3357563"/>
            <a:ext cx="1943100" cy="965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400" b="1">
                <a:solidFill>
                  <a:prstClr val="black"/>
                </a:solidFill>
                <a:latin typeface="Arial" charset="0"/>
              </a:rPr>
              <a:t>Juge de la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400" b="1">
                <a:solidFill>
                  <a:prstClr val="black"/>
                </a:solidFill>
                <a:latin typeface="Arial" charset="0"/>
              </a:rPr>
              <a:t>jeunesse</a:t>
            </a:r>
          </a:p>
        </p:txBody>
      </p:sp>
      <p:sp>
        <p:nvSpPr>
          <p:cNvPr id="63493" name="Rectangle 6"/>
          <p:cNvSpPr>
            <a:spLocks noChangeArrowheads="1"/>
          </p:cNvSpPr>
          <p:nvPr/>
        </p:nvSpPr>
        <p:spPr bwMode="auto">
          <a:xfrm>
            <a:off x="4727576" y="1341439"/>
            <a:ext cx="3311525" cy="10810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charset="0"/>
              </a:rPr>
              <a:t>Cour d’appel</a:t>
            </a:r>
            <a:r>
              <a:rPr lang="fr-FR" dirty="0">
                <a:solidFill>
                  <a:prstClr val="black"/>
                </a:solidFill>
                <a:latin typeface="Arial" charset="0"/>
              </a:rPr>
              <a:t>: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Appel des ordonnances possible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mais pas </a:t>
            </a:r>
            <a:r>
              <a:rPr lang="fr-FR" sz="1600">
                <a:solidFill>
                  <a:prstClr val="black"/>
                </a:solidFill>
                <a:latin typeface="Arial" charset="0"/>
              </a:rPr>
              <a:t>opposition</a:t>
            </a:r>
            <a:r>
              <a:rPr lang="fr-FR">
                <a:solidFill>
                  <a:prstClr val="black"/>
                </a:solidFill>
                <a:latin typeface="Arial" charset="0"/>
              </a:rPr>
              <a:t>.(48h)</a:t>
            </a:r>
            <a:endParaRPr lang="fr-F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3494" name="Rectangle 7"/>
          <p:cNvSpPr>
            <a:spLocks noChangeArrowheads="1"/>
          </p:cNvSpPr>
          <p:nvPr/>
        </p:nvSpPr>
        <p:spPr bwMode="auto">
          <a:xfrm>
            <a:off x="4727576" y="2781301"/>
            <a:ext cx="3313113" cy="1223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Prend une </a:t>
            </a:r>
            <a:r>
              <a:rPr lang="fr-FR" sz="1600" b="1" u="sng" dirty="0">
                <a:solidFill>
                  <a:prstClr val="black"/>
                </a:solidFill>
                <a:latin typeface="Arial" charset="0"/>
              </a:rPr>
              <a:t>mesure de placement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( visée à l’article 10 §1 7° à 10°)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u="sng" dirty="0">
                <a:solidFill>
                  <a:prstClr val="black"/>
                </a:solidFill>
                <a:latin typeface="Arial" charset="0"/>
              </a:rPr>
              <a:t>Durée: 30 JOURS</a:t>
            </a:r>
            <a:endParaRPr lang="fr-FR" sz="1600" dirty="0">
              <a:solidFill>
                <a:prstClr val="black"/>
              </a:solidFill>
              <a:latin typeface="Arial" charset="0"/>
            </a:endParaRP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renouvelable une fois.</a:t>
            </a:r>
          </a:p>
        </p:txBody>
      </p:sp>
      <p:sp>
        <p:nvSpPr>
          <p:cNvPr id="63495" name="Rectangle 8"/>
          <p:cNvSpPr>
            <a:spLocks noChangeArrowheads="1"/>
          </p:cNvSpPr>
          <p:nvPr/>
        </p:nvSpPr>
        <p:spPr bwMode="auto">
          <a:xfrm>
            <a:off x="8472489" y="2205038"/>
            <a:ext cx="1944687" cy="2735262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400" b="1" dirty="0">
                <a:solidFill>
                  <a:prstClr val="black"/>
                </a:solidFill>
                <a:latin typeface="Arial" charset="0"/>
              </a:rPr>
              <a:t>Procureur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400" b="1" dirty="0">
                <a:solidFill>
                  <a:prstClr val="black"/>
                </a:solidFill>
                <a:latin typeface="Arial" charset="0"/>
              </a:rPr>
              <a:t>du Roi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Dans le délai de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60 jours, le PR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saisit le juge de la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jeunesse de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réquisitions sur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base de l’article 8.</a:t>
            </a:r>
          </a:p>
        </p:txBody>
      </p:sp>
      <p:sp>
        <p:nvSpPr>
          <p:cNvPr id="63499" name="Rectangle 14"/>
          <p:cNvSpPr>
            <a:spLocks noChangeArrowheads="1"/>
          </p:cNvSpPr>
          <p:nvPr/>
        </p:nvSpPr>
        <p:spPr bwMode="auto">
          <a:xfrm>
            <a:off x="2693194" y="2462782"/>
            <a:ext cx="1620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2400" dirty="0">
                <a:solidFill>
                  <a:prstClr val="black"/>
                </a:solidFill>
                <a:latin typeface="Arial" charset="0"/>
              </a:rPr>
              <a:t>Art. 9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   ordonnance</a:t>
            </a:r>
          </a:p>
        </p:txBody>
      </p:sp>
      <p:sp>
        <p:nvSpPr>
          <p:cNvPr id="63500" name="Rectangle 15"/>
          <p:cNvSpPr>
            <a:spLocks noChangeArrowheads="1"/>
          </p:cNvSpPr>
          <p:nvPr/>
        </p:nvSpPr>
        <p:spPr bwMode="auto">
          <a:xfrm>
            <a:off x="4727576" y="4149726"/>
            <a:ext cx="3313113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fr-FR" dirty="0">
                <a:solidFill>
                  <a:prstClr val="black"/>
                </a:solidFill>
                <a:latin typeface="Arial" charset="0"/>
              </a:rPr>
              <a:t>Prévient SAJ ou CBJ qui tente de mettre l’aide volontaire en route</a:t>
            </a:r>
            <a:r>
              <a:rPr lang="fr-FR" sz="1600" dirty="0">
                <a:solidFill>
                  <a:prstClr val="black"/>
                </a:solidFill>
                <a:latin typeface="Arial" charset="0"/>
              </a:rPr>
              <a:t>.</a:t>
            </a:r>
          </a:p>
        </p:txBody>
      </p:sp>
      <p:sp>
        <p:nvSpPr>
          <p:cNvPr id="63501" name="Rectangle 16"/>
          <p:cNvSpPr>
            <a:spLocks noChangeArrowheads="1"/>
          </p:cNvSpPr>
          <p:nvPr/>
        </p:nvSpPr>
        <p:spPr bwMode="auto">
          <a:xfrm>
            <a:off x="1847851" y="5661026"/>
            <a:ext cx="3311525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Si </a:t>
            </a:r>
            <a:r>
              <a:rPr lang="fr-FR" sz="1600" b="1" dirty="0">
                <a:solidFill>
                  <a:prstClr val="black"/>
                </a:solidFill>
                <a:latin typeface="Arial" charset="0"/>
              </a:rPr>
              <a:t>accord</a:t>
            </a:r>
            <a:r>
              <a:rPr lang="fr-FR" sz="1600" dirty="0">
                <a:solidFill>
                  <a:prstClr val="black"/>
                </a:solidFill>
                <a:latin typeface="Arial" charset="0"/>
              </a:rPr>
              <a:t>, homologation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demandée. Si jugement positif, la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mesure judiciaire est levée.</a:t>
            </a:r>
          </a:p>
        </p:txBody>
      </p:sp>
      <p:sp>
        <p:nvSpPr>
          <p:cNvPr id="63503" name="Line 18"/>
          <p:cNvSpPr>
            <a:spLocks noChangeShapeType="1"/>
          </p:cNvSpPr>
          <p:nvPr/>
        </p:nvSpPr>
        <p:spPr bwMode="auto">
          <a:xfrm flipV="1">
            <a:off x="3287713" y="4581526"/>
            <a:ext cx="0" cy="936625"/>
          </a:xfrm>
          <a:prstGeom prst="line">
            <a:avLst/>
          </a:prstGeom>
          <a:noFill/>
          <a:ln w="635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3504" name="Line 19"/>
          <p:cNvSpPr>
            <a:spLocks noChangeShapeType="1"/>
          </p:cNvSpPr>
          <p:nvPr/>
        </p:nvSpPr>
        <p:spPr bwMode="auto">
          <a:xfrm flipV="1">
            <a:off x="6383338" y="2420939"/>
            <a:ext cx="0" cy="4333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3505" name="Rectangle 20"/>
          <p:cNvSpPr>
            <a:spLocks noChangeArrowheads="1"/>
          </p:cNvSpPr>
          <p:nvPr/>
        </p:nvSpPr>
        <p:spPr bwMode="auto">
          <a:xfrm>
            <a:off x="5944516" y="5661025"/>
            <a:ext cx="4192344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Si </a:t>
            </a:r>
            <a:r>
              <a:rPr lang="fr-FR" sz="1600" b="1" dirty="0">
                <a:solidFill>
                  <a:prstClr val="black"/>
                </a:solidFill>
                <a:latin typeface="Arial" charset="0"/>
              </a:rPr>
              <a:t>pas d’accord        </a:t>
            </a:r>
            <a:r>
              <a:rPr lang="fr-FR" sz="1600" dirty="0">
                <a:solidFill>
                  <a:prstClr val="black"/>
                </a:solidFill>
                <a:latin typeface="Arial" charset="0"/>
              </a:rPr>
              <a:t>dans les 30 jours,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SAJ,CBJ prévient 24h avant JJ qui prolonge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dirty="0">
                <a:solidFill>
                  <a:prstClr val="black"/>
                </a:solidFill>
                <a:latin typeface="Arial" charset="0"/>
              </a:rPr>
              <a:t>mesure ou renvoi vers PR pour article 8.</a:t>
            </a:r>
          </a:p>
        </p:txBody>
      </p:sp>
      <p:sp>
        <p:nvSpPr>
          <p:cNvPr id="63507" name="Line 23"/>
          <p:cNvSpPr>
            <a:spLocks noChangeShapeType="1"/>
          </p:cNvSpPr>
          <p:nvPr/>
        </p:nvSpPr>
        <p:spPr bwMode="auto">
          <a:xfrm>
            <a:off x="8112125" y="3573463"/>
            <a:ext cx="431800" cy="0"/>
          </a:xfrm>
          <a:prstGeom prst="line">
            <a:avLst/>
          </a:prstGeom>
          <a:noFill/>
          <a:ln w="889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Flèche vers le bas 1"/>
          <p:cNvSpPr/>
          <p:nvPr/>
        </p:nvSpPr>
        <p:spPr>
          <a:xfrm rot="20167776">
            <a:off x="2527027" y="2373412"/>
            <a:ext cx="354787" cy="100906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  <a:latin typeface="Tw Cen MT"/>
            </a:endParaRPr>
          </a:p>
        </p:txBody>
      </p:sp>
      <p:sp>
        <p:nvSpPr>
          <p:cNvPr id="21" name="Flèche vers le bas 20"/>
          <p:cNvSpPr/>
          <p:nvPr/>
        </p:nvSpPr>
        <p:spPr>
          <a:xfrm rot="15193920">
            <a:off x="4488517" y="3165570"/>
            <a:ext cx="242962" cy="100906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  <a:latin typeface="Tw Cen MT"/>
            </a:endParaRPr>
          </a:p>
        </p:txBody>
      </p:sp>
      <p:sp>
        <p:nvSpPr>
          <p:cNvPr id="22" name="Flèche vers le bas 21"/>
          <p:cNvSpPr/>
          <p:nvPr/>
        </p:nvSpPr>
        <p:spPr>
          <a:xfrm rot="18519845">
            <a:off x="4394333" y="3916936"/>
            <a:ext cx="235887" cy="1020356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  <a:latin typeface="Tw Cen MT"/>
            </a:endParaRPr>
          </a:p>
        </p:txBody>
      </p:sp>
      <p:sp>
        <p:nvSpPr>
          <p:cNvPr id="23" name="Flèche vers le bas 22"/>
          <p:cNvSpPr/>
          <p:nvPr/>
        </p:nvSpPr>
        <p:spPr>
          <a:xfrm rot="2356078">
            <a:off x="5151151" y="4978253"/>
            <a:ext cx="354787" cy="100906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  <a:latin typeface="Tw Cen MT"/>
            </a:endParaRPr>
          </a:p>
        </p:txBody>
      </p:sp>
      <p:sp>
        <p:nvSpPr>
          <p:cNvPr id="24" name="Flèche vers le bas 23"/>
          <p:cNvSpPr/>
          <p:nvPr/>
        </p:nvSpPr>
        <p:spPr>
          <a:xfrm rot="19324434">
            <a:off x="7304747" y="4974130"/>
            <a:ext cx="354787" cy="100906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  <a:latin typeface="Tw Cen M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Délais d’appel et d’opposition: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1753" y="1725159"/>
            <a:ext cx="11068493" cy="4763386"/>
          </a:xfrm>
        </p:spPr>
        <p:txBody>
          <a:bodyPr>
            <a:normAutofit fontScale="85000" lnSpcReduction="20000"/>
          </a:bodyPr>
          <a:lstStyle/>
          <a:p>
            <a:r>
              <a:rPr lang="fr-BE" sz="2800" dirty="0"/>
              <a:t>Appel ordonnance juge pour MED ou MCL (sauf placement fermé): </a:t>
            </a:r>
            <a:r>
              <a:rPr lang="fr-BE" sz="2800" b="1" dirty="0">
                <a:solidFill>
                  <a:schemeClr val="accent2">
                    <a:lumMod val="75000"/>
                  </a:schemeClr>
                </a:solidFill>
              </a:rPr>
              <a:t>30 jours </a:t>
            </a:r>
            <a:r>
              <a:rPr lang="fr-BE" sz="1800" dirty="0"/>
              <a:t>(départ: remise ordonnance ou connaissance notification. Art. 52ter. + Art 203 CIC)</a:t>
            </a:r>
          </a:p>
          <a:p>
            <a:endParaRPr lang="fr-BE" sz="1800" dirty="0"/>
          </a:p>
          <a:p>
            <a:r>
              <a:rPr lang="fr-BE" sz="2800" dirty="0"/>
              <a:t>Appel ordonnance juge placement fermé MCL: </a:t>
            </a:r>
            <a:r>
              <a:rPr lang="fr-BE" sz="2800" b="1" dirty="0">
                <a:solidFill>
                  <a:schemeClr val="accent2">
                    <a:lumMod val="75000"/>
                  </a:schemeClr>
                </a:solidFill>
              </a:rPr>
              <a:t>48h</a:t>
            </a:r>
            <a:r>
              <a:rPr lang="fr-BE" sz="2800" dirty="0"/>
              <a:t>. </a:t>
            </a:r>
            <a:r>
              <a:rPr lang="fr-BE" sz="1800" dirty="0"/>
              <a:t>(départ: remise ordonnance ou connaissance notification. Régime dérogatoire du droit commun. Art. 52 </a:t>
            </a:r>
            <a:r>
              <a:rPr lang="fr-BE" sz="1800" dirty="0" err="1"/>
              <a:t>qter</a:t>
            </a:r>
            <a:r>
              <a:rPr lang="fr-BE" sz="1800" dirty="0"/>
              <a:t> )</a:t>
            </a:r>
          </a:p>
          <a:p>
            <a:endParaRPr lang="fr-BE" sz="1800" dirty="0"/>
          </a:p>
          <a:p>
            <a:r>
              <a:rPr lang="fr-BE" sz="2800" dirty="0"/>
              <a:t>Appel jugement TJ </a:t>
            </a:r>
            <a:r>
              <a:rPr lang="fr-BE" dirty="0"/>
              <a:t>pris sur base art. 36,4 / art 8 Ord. Bxl / art. 51 Code jeunesse </a:t>
            </a:r>
            <a:r>
              <a:rPr lang="fr-BE" sz="1900" dirty="0"/>
              <a:t>(ancien 38 du D 4/3/91):   </a:t>
            </a:r>
            <a:r>
              <a:rPr lang="fr-BE" sz="2800" b="1" dirty="0">
                <a:solidFill>
                  <a:schemeClr val="accent2">
                    <a:lumMod val="75000"/>
                  </a:schemeClr>
                </a:solidFill>
              </a:rPr>
              <a:t>30 jours </a:t>
            </a:r>
            <a:r>
              <a:rPr lang="fr-BE" sz="1800" dirty="0"/>
              <a:t>(départ: à dater du prononcé. Art. 58 + art. 203 CIC)</a:t>
            </a:r>
          </a:p>
          <a:p>
            <a:endParaRPr lang="fr-BE" sz="1800" dirty="0"/>
          </a:p>
          <a:p>
            <a:r>
              <a:rPr lang="fr-BE" sz="2800" dirty="0"/>
              <a:t>Opposition ordonnance</a:t>
            </a:r>
            <a:r>
              <a:rPr lang="fr-BE" dirty="0"/>
              <a:t>: impossible </a:t>
            </a:r>
            <a:r>
              <a:rPr lang="fr-BE" sz="1800" dirty="0"/>
              <a:t>(Art. 52 L65)</a:t>
            </a:r>
          </a:p>
          <a:p>
            <a:r>
              <a:rPr lang="fr-BE" sz="2800" dirty="0"/>
              <a:t>Opposition jugement: </a:t>
            </a:r>
            <a:r>
              <a:rPr lang="fr-BE" sz="2800" b="1" dirty="0">
                <a:solidFill>
                  <a:schemeClr val="accent2">
                    <a:lumMod val="75000"/>
                  </a:schemeClr>
                </a:solidFill>
              </a:rPr>
              <a:t>15 jours </a:t>
            </a:r>
            <a:r>
              <a:rPr lang="fr-BE" sz="1800" dirty="0"/>
              <a:t>(départ: à dater de la connaissance de la </a:t>
            </a:r>
            <a:r>
              <a:rPr lang="fr-BE" sz="1800" dirty="0">
                <a:solidFill>
                  <a:srgbClr val="00B050"/>
                </a:solidFill>
              </a:rPr>
              <a:t>notification de la décision. Art 187 CIC).</a:t>
            </a:r>
          </a:p>
          <a:p>
            <a:endParaRPr lang="fr-BE" dirty="0"/>
          </a:p>
          <a:p>
            <a:r>
              <a:rPr lang="fr-BE" sz="2800" dirty="0"/>
              <a:t>Appel ordonnance sur base art 9 Ord Bxl ou 37-52 Ou 53 Code de la jeunesse</a:t>
            </a:r>
            <a:r>
              <a:rPr lang="fr-BE" dirty="0"/>
              <a:t>: </a:t>
            </a:r>
            <a:r>
              <a:rPr lang="fr-BE" sz="3100" b="1" dirty="0">
                <a:solidFill>
                  <a:srgbClr val="FFC000"/>
                </a:solidFill>
              </a:rPr>
              <a:t>48h</a:t>
            </a:r>
            <a:r>
              <a:rPr lang="fr-BE" dirty="0"/>
              <a:t> </a:t>
            </a:r>
            <a:r>
              <a:rPr lang="fr-BE" sz="1900" dirty="0"/>
              <a:t>(Art. 37-52 ou 53 du code de la jeunesse  (ancien 3ç du D 4/3/91) ou 9 Ordonnance bruxelloise 29/04/04 + art. 63 </a:t>
            </a:r>
            <a:r>
              <a:rPr lang="fr-BE" sz="1900" dirty="0" err="1"/>
              <a:t>qter</a:t>
            </a:r>
            <a:r>
              <a:rPr lang="fr-BE" sz="1900" dirty="0"/>
              <a:t> Loi 8/4/65 qui rend applicable l’article 52 </a:t>
            </a:r>
            <a:r>
              <a:rPr lang="fr-BE" sz="1900" dirty="0" err="1"/>
              <a:t>qter</a:t>
            </a:r>
            <a:r>
              <a:rPr lang="fr-BE" sz="1900" dirty="0"/>
              <a:t> Loi 65.</a:t>
            </a:r>
            <a:r>
              <a:rPr lang="fr-BE" dirty="0"/>
              <a:t>)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1672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42261" y="520996"/>
            <a:ext cx="1048370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u="sng" dirty="0"/>
              <a:t>Délais d’appel pour le parquet:</a:t>
            </a:r>
          </a:p>
          <a:p>
            <a:endParaRPr lang="fr-BE" sz="2200" dirty="0"/>
          </a:p>
          <a:p>
            <a:r>
              <a:rPr lang="fr-BE" sz="2200" dirty="0"/>
              <a:t>	-&gt; Appel principal du procureur du Roi: idem parties (30 jours ou 48h)</a:t>
            </a:r>
          </a:p>
          <a:p>
            <a:endParaRPr lang="fr-BE" sz="2200" dirty="0"/>
          </a:p>
          <a:p>
            <a:r>
              <a:rPr lang="fr-BE" sz="2200" dirty="0"/>
              <a:t>	-&gt; Si PR suit appel d’une partie: + 10 jours </a:t>
            </a:r>
            <a:r>
              <a:rPr lang="fr-BE" sz="1600" dirty="0"/>
              <a:t>(Art. 203§1 CIC)</a:t>
            </a:r>
          </a:p>
          <a:p>
            <a:endParaRPr lang="fr-BE" sz="2200" dirty="0"/>
          </a:p>
          <a:p>
            <a:r>
              <a:rPr lang="fr-BE" sz="2200" dirty="0"/>
              <a:t>	-&gt; Procureur général: 40 jours </a:t>
            </a:r>
            <a:r>
              <a:rPr lang="fr-BE" sz="1600" dirty="0"/>
              <a:t>(Art. 205 CIC)</a:t>
            </a:r>
          </a:p>
          <a:p>
            <a:endParaRPr lang="fr-BE" sz="2200" dirty="0"/>
          </a:p>
          <a:p>
            <a:r>
              <a:rPr lang="fr-BE" sz="2200" dirty="0"/>
              <a:t>Les points de départ du délai d’appel est le même que pour les parties.</a:t>
            </a:r>
          </a:p>
          <a:p>
            <a:endParaRPr lang="fr-BE" sz="2200" dirty="0"/>
          </a:p>
          <a:p>
            <a:r>
              <a:rPr lang="fr-BE" sz="2200" b="1" u="sng" dirty="0"/>
              <a:t>Forme de l’appel: </a:t>
            </a:r>
            <a:r>
              <a:rPr lang="fr-BE" sz="2200" dirty="0"/>
              <a:t>L’appel se fait par </a:t>
            </a:r>
            <a:r>
              <a:rPr lang="fr-BE" sz="2200" b="1" i="1" dirty="0"/>
              <a:t>une déclaration et le dépôt d’une requête </a:t>
            </a:r>
            <a:r>
              <a:rPr lang="fr-BE" sz="2200" dirty="0"/>
              <a:t>circonstanciée </a:t>
            </a:r>
            <a:r>
              <a:rPr lang="fr-BE" sz="2200" b="1" i="1" dirty="0"/>
              <a:t>au greffe du tribunal qui a rendu le jugement </a:t>
            </a:r>
            <a:r>
              <a:rPr lang="fr-BE" sz="2200" dirty="0"/>
              <a:t>(</a:t>
            </a:r>
            <a:r>
              <a:rPr lang="fr-BE" sz="1600" dirty="0"/>
              <a:t>art. 203 C.I.C</a:t>
            </a:r>
            <a:r>
              <a:rPr lang="fr-BE" sz="2200" dirty="0"/>
              <a:t>.) </a:t>
            </a:r>
            <a:r>
              <a:rPr lang="fr-BE" sz="2200" b="1" i="1" dirty="0"/>
              <a:t>ou au greffe de la cour d’appel </a:t>
            </a:r>
            <a:r>
              <a:rPr lang="fr-BE" sz="1600" dirty="0"/>
              <a:t>(art. 204 al 2 C.I.C.) (voir vignettes suivantes)</a:t>
            </a:r>
          </a:p>
          <a:p>
            <a:endParaRPr lang="fr-BE" sz="1600" dirty="0"/>
          </a:p>
          <a:p>
            <a:r>
              <a:rPr lang="fr-BE" sz="2200" dirty="0"/>
              <a:t>Sauf si appel du parquet général: exploit d'huissier de justice contenant citation à comparaître devant le juge d'appel (</a:t>
            </a:r>
            <a:r>
              <a:rPr lang="fr-BE" sz="1600" dirty="0"/>
              <a:t>Art. 205 C.I.C</a:t>
            </a:r>
            <a:r>
              <a:rPr lang="fr-BE" sz="2200" dirty="0"/>
              <a:t>.). </a:t>
            </a:r>
          </a:p>
          <a:p>
            <a:r>
              <a:rPr lang="fr-BE" sz="2200" dirty="0"/>
              <a:t>Cet appel doit aussi contenir les griefs </a:t>
            </a:r>
            <a:r>
              <a:rPr lang="fr-BE" sz="2200"/>
              <a:t>spécifiques.</a:t>
            </a:r>
            <a:endParaRPr lang="fr-BE" sz="2400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4599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Situation juridique à </a:t>
            </a:r>
            <a:r>
              <a:rPr lang="fr-FR" dirty="0" err="1"/>
              <a:t>Bxl</a:t>
            </a:r>
            <a:r>
              <a:rPr lang="fr-FR" dirty="0"/>
              <a:t> après la communautarisation: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35560" y="1772816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fr-FR" sz="2400" b="1" u="sng" dirty="0"/>
              <a:t>En Wallonie:</a:t>
            </a:r>
          </a:p>
          <a:p>
            <a:pPr>
              <a:lnSpc>
                <a:spcPct val="90000"/>
              </a:lnSpc>
              <a:buFontTx/>
              <a:buNone/>
            </a:pPr>
            <a:endParaRPr lang="fr-FR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 b="1" dirty="0"/>
              <a:t>		Décret de l’aide à la jeunesse du 4/3/1991</a:t>
            </a:r>
          </a:p>
          <a:p>
            <a:pPr>
              <a:lnSpc>
                <a:spcPct val="90000"/>
              </a:lnSpc>
              <a:buFontTx/>
              <a:buNone/>
            </a:pPr>
            <a:endParaRPr lang="fr-FR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 b="1" u="sng" dirty="0"/>
              <a:t>En Flandre:</a:t>
            </a:r>
          </a:p>
          <a:p>
            <a:pPr>
              <a:lnSpc>
                <a:spcPct val="90000"/>
              </a:lnSpc>
              <a:buFontTx/>
              <a:buNone/>
            </a:pPr>
            <a:endParaRPr lang="fr-FR" sz="2400" b="1" u="sng" dirty="0"/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 b="1" dirty="0"/>
              <a:t>		Décret relatif à l’assistance spéciale à la jeunesse du 4/4/1990 abrogé et remplacé par le décret du 7/3/2008 relatif à l’assistance spéciale à la jeunesse (+ décret 4/5/2004 relatif au statut du mineur dans le cadre de l’assistance spéciale.)</a:t>
            </a:r>
          </a:p>
          <a:p>
            <a:pPr>
              <a:lnSpc>
                <a:spcPct val="90000"/>
              </a:lnSpc>
              <a:buFontTx/>
              <a:buNone/>
            </a:pPr>
            <a:endParaRPr lang="fr-FR" sz="2400" b="1" dirty="0"/>
          </a:p>
          <a:p>
            <a:pPr>
              <a:lnSpc>
                <a:spcPct val="90000"/>
              </a:lnSpc>
            </a:pPr>
            <a:endParaRPr lang="fr-FR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8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i="1" dirty="0">
                <a:solidFill>
                  <a:schemeClr val="accent1">
                    <a:lumMod val="75000"/>
                  </a:schemeClr>
                </a:solidFill>
              </a:rPr>
              <a:t>A Bruxelles, pourquoi cela a-t-il pris tant de </a:t>
            </a:r>
            <a:br>
              <a:rPr lang="fr-FR" sz="32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3200" i="1" dirty="0">
                <a:solidFill>
                  <a:schemeClr val="accent1">
                    <a:lumMod val="75000"/>
                  </a:schemeClr>
                </a:solidFill>
              </a:rPr>
              <a:t>temps 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endParaRPr lang="fr-FR" dirty="0"/>
          </a:p>
          <a:p>
            <a:pPr>
              <a:buFontTx/>
              <a:buNone/>
            </a:pPr>
            <a:endParaRPr lang="fr-FR" dirty="0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 cstate="print"/>
          <a:srcRect t="7350" r="15096"/>
          <a:stretch>
            <a:fillRect/>
          </a:stretch>
        </p:blipFill>
        <p:spPr bwMode="auto">
          <a:xfrm>
            <a:off x="3071664" y="1628801"/>
            <a:ext cx="5976664" cy="489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935761" y="4293097"/>
            <a:ext cx="4251325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i="1" dirty="0">
                <a:solidFill>
                  <a:prstClr val="white"/>
                </a:solidFill>
                <a:latin typeface="Arial" charset="0"/>
              </a:rPr>
              <a:t>L’ordonnance bruxelloise,</a:t>
            </a:r>
            <a:br>
              <a:rPr lang="fr-FR" b="1" i="1" dirty="0">
                <a:solidFill>
                  <a:prstClr val="white"/>
                </a:solidFill>
                <a:latin typeface="Arial" charset="0"/>
              </a:rPr>
            </a:br>
            <a:r>
              <a:rPr lang="fr-FR" b="1" i="1" dirty="0">
                <a:solidFill>
                  <a:prstClr val="white"/>
                </a:solidFill>
                <a:latin typeface="Arial" charset="0"/>
              </a:rPr>
              <a:t>le Loch Ness de l’aide à la jeunesse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200" dirty="0">
                <a:solidFill>
                  <a:schemeClr val="tx2">
                    <a:lumMod val="75000"/>
                  </a:schemeClr>
                </a:solidFill>
                <a:latin typeface="Copperplate Gothic Bold" pitchFamily="34" charset="0"/>
              </a:rPr>
              <a:t>Raisons administratives et complexité institutionnelle:</a:t>
            </a:r>
            <a:r>
              <a:rPr lang="fr-FR" sz="4000" dirty="0">
                <a:solidFill>
                  <a:schemeClr val="tx2">
                    <a:lumMod val="75000"/>
                  </a:schemeClr>
                </a:solidFill>
                <a:latin typeface="Copperplate Gothic Bold" pitchFamily="34" charset="0"/>
              </a:rPr>
              <a:t> 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919536" y="2132857"/>
            <a:ext cx="8229600" cy="4137025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400" b="1" dirty="0"/>
              <a:t>2 arrondissements </a:t>
            </a:r>
            <a:r>
              <a:rPr lang="fr-FR" sz="2400" b="1" dirty="0" err="1"/>
              <a:t>admin</a:t>
            </a:r>
            <a:r>
              <a:rPr lang="fr-FR" sz="2400" b="1" dirty="0"/>
              <a:t>. : Bruxelles capitale et Flandre.</a:t>
            </a:r>
          </a:p>
          <a:p>
            <a:pPr>
              <a:lnSpc>
                <a:spcPct val="80000"/>
              </a:lnSpc>
            </a:pPr>
            <a:endParaRPr lang="fr-FR" sz="2400" b="1" dirty="0"/>
          </a:p>
          <a:p>
            <a:pPr>
              <a:lnSpc>
                <a:spcPct val="80000"/>
              </a:lnSpc>
            </a:pPr>
            <a:r>
              <a:rPr lang="fr-FR" sz="2400" b="1" dirty="0"/>
              <a:t>2 régimes linguistiques (bilingue et flamand)</a:t>
            </a:r>
          </a:p>
          <a:p>
            <a:pPr>
              <a:lnSpc>
                <a:spcPct val="80000"/>
              </a:lnSpc>
            </a:pPr>
            <a:endParaRPr lang="fr-FR" sz="2400" b="1" dirty="0"/>
          </a:p>
          <a:p>
            <a:pPr>
              <a:lnSpc>
                <a:spcPct val="80000"/>
              </a:lnSpc>
            </a:pPr>
            <a:r>
              <a:rPr lang="fr-FR" sz="2400" b="1" dirty="0"/>
              <a:t>Une multitude d’institutions:</a:t>
            </a:r>
          </a:p>
          <a:p>
            <a:pPr>
              <a:lnSpc>
                <a:spcPct val="80000"/>
              </a:lnSpc>
            </a:pPr>
            <a:r>
              <a:rPr lang="fr-FR" sz="2400" b="1" dirty="0"/>
              <a:t>  		- Etat fédéral.</a:t>
            </a:r>
          </a:p>
          <a:p>
            <a:pPr>
              <a:lnSpc>
                <a:spcPct val="80000"/>
              </a:lnSpc>
            </a:pPr>
            <a:r>
              <a:rPr lang="fr-FR" sz="2400" b="1" dirty="0"/>
              <a:t>  		- Commission communautaire commune</a:t>
            </a:r>
          </a:p>
          <a:p>
            <a:pPr>
              <a:lnSpc>
                <a:spcPct val="80000"/>
              </a:lnSpc>
            </a:pPr>
            <a:r>
              <a:rPr lang="fr-FR" sz="2400" b="1" dirty="0"/>
              <a:t>   		- Communauté française</a:t>
            </a:r>
          </a:p>
          <a:p>
            <a:pPr>
              <a:lnSpc>
                <a:spcPct val="80000"/>
              </a:lnSpc>
            </a:pPr>
            <a:r>
              <a:rPr lang="fr-FR" sz="2400" b="1" dirty="0"/>
              <a:t>   		- Communauté flamande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548681"/>
            <a:ext cx="8229600" cy="783555"/>
          </a:xfrm>
          <a:noFill/>
        </p:spPr>
        <p:txBody>
          <a:bodyPr>
            <a:normAutofit fontScale="90000"/>
          </a:bodyPr>
          <a:lstStyle/>
          <a:p>
            <a:r>
              <a:rPr lang="fr-FR" sz="4000" dirty="0">
                <a:solidFill>
                  <a:schemeClr val="tx2">
                    <a:lumMod val="75000"/>
                  </a:schemeClr>
                </a:solidFill>
                <a:latin typeface="Copperplate Gothic Bold" pitchFamily="34" charset="0"/>
              </a:rPr>
              <a:t>Questions qui se posent à </a:t>
            </a:r>
            <a:r>
              <a:rPr lang="fr-FR" sz="4000" dirty="0" err="1">
                <a:solidFill>
                  <a:schemeClr val="tx2">
                    <a:lumMod val="75000"/>
                  </a:schemeClr>
                </a:solidFill>
                <a:latin typeface="Copperplate Gothic Bold" pitchFamily="34" charset="0"/>
              </a:rPr>
              <a:t>Bxl</a:t>
            </a:r>
            <a:r>
              <a:rPr lang="fr-FR" sz="4000" dirty="0">
                <a:solidFill>
                  <a:schemeClr val="tx2">
                    <a:lumMod val="75000"/>
                  </a:schemeClr>
                </a:solidFill>
                <a:latin typeface="Copperplate Gothic Bold" pitchFamily="34" charset="0"/>
              </a:rPr>
              <a:t>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92313" y="1989138"/>
            <a:ext cx="8229600" cy="4133850"/>
          </a:xfrm>
        </p:spPr>
        <p:txBody>
          <a:bodyPr>
            <a:normAutofit/>
          </a:bodyPr>
          <a:lstStyle/>
          <a:p>
            <a:r>
              <a:rPr lang="fr-FR" dirty="0"/>
              <a:t>Peut-on rattacher le jeune et sa famille à une législation communautaire existante ?</a:t>
            </a:r>
          </a:p>
          <a:p>
            <a:endParaRPr lang="fr-FR" dirty="0"/>
          </a:p>
          <a:p>
            <a:r>
              <a:rPr lang="fr-FR" dirty="0"/>
              <a:t>Doit-on au contraire créer un système totalement autonome avec des services et institutions propres ?</a:t>
            </a:r>
          </a:p>
          <a:p>
            <a:endParaRPr lang="fr-FR" dirty="0"/>
          </a:p>
          <a:p>
            <a:r>
              <a:rPr lang="fr-FR" dirty="0"/>
              <a:t>Quels critères utiliser pour voir la norme </a:t>
            </a:r>
          </a:p>
          <a:p>
            <a:pPr>
              <a:buNone/>
            </a:pPr>
            <a:r>
              <a:rPr lang="fr-FR" dirty="0"/>
              <a:t>   applicable ?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332656"/>
            <a:ext cx="8229600" cy="866360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tx2">
                    <a:lumMod val="75000"/>
                  </a:schemeClr>
                </a:solidFill>
                <a:latin typeface="Copperplate Gothic Bold" pitchFamily="34" charset="0"/>
              </a:rPr>
              <a:t>Réponse apportée par le conseil d’état: 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</a:rPr>
              <a:t>(avis n° L 22.468/9)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35560" y="1844824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b="1" u="sng" dirty="0"/>
              <a:t>Les principes:</a:t>
            </a:r>
          </a:p>
          <a:p>
            <a:pPr>
              <a:lnSpc>
                <a:spcPct val="90000"/>
              </a:lnSpc>
            </a:pPr>
            <a:r>
              <a:rPr lang="fr-FR" sz="2000" b="1" dirty="0"/>
              <a:t>1) La compétence des Communautés: Art. 5 §1,II 6° L 8/8/1980:</a:t>
            </a:r>
            <a:r>
              <a:rPr lang="fr-FR" sz="2000" dirty="0"/>
              <a:t> l’aide et la protection de la jeunesse appartient aux Communautés. Celles-ci sont donc seules compétentes pour légiférer et mettre en œuvre des mesures spécifiques d’aide aux personnes.</a:t>
            </a:r>
          </a:p>
          <a:p>
            <a:pPr>
              <a:lnSpc>
                <a:spcPct val="90000"/>
              </a:lnSpc>
            </a:pPr>
            <a:r>
              <a:rPr lang="fr-FR" sz="2000" b="1" dirty="0"/>
              <a:t>2) Applicabilité des décrets communautaires à Bruxelles:</a:t>
            </a:r>
            <a:r>
              <a:rPr lang="fr-FR" sz="2000" dirty="0"/>
              <a:t> Les </a:t>
            </a:r>
            <a:r>
              <a:rPr lang="fr-FR" sz="2000" b="1" dirty="0"/>
              <a:t>décrets relatifs à l’aide à la jeunesse</a:t>
            </a:r>
            <a:r>
              <a:rPr lang="fr-FR" sz="2000" dirty="0"/>
              <a:t> sont </a:t>
            </a:r>
            <a:r>
              <a:rPr lang="fr-FR" sz="2000" b="1" dirty="0"/>
              <a:t>directement applicables dans la région </a:t>
            </a:r>
            <a:r>
              <a:rPr lang="fr-FR" sz="2000" b="1" dirty="0" err="1"/>
              <a:t>Bxl</a:t>
            </a:r>
            <a:r>
              <a:rPr lang="fr-FR" sz="2000" b="1" dirty="0"/>
              <a:t>-Capitale</a:t>
            </a:r>
            <a:r>
              <a:rPr lang="fr-FR" sz="2000" dirty="0"/>
              <a:t> à l’</a:t>
            </a:r>
            <a:r>
              <a:rPr lang="fr-FR" sz="2000" b="1" dirty="0"/>
              <a:t>exception</a:t>
            </a:r>
            <a:r>
              <a:rPr lang="fr-FR" sz="2000" dirty="0"/>
              <a:t> des dispositions qui impliquent la mise en œuvre de </a:t>
            </a:r>
            <a:r>
              <a:rPr lang="fr-FR" sz="2000" b="1" dirty="0"/>
              <a:t>mesures contraignantes.</a:t>
            </a:r>
            <a:r>
              <a:rPr lang="fr-FR" sz="2000" dirty="0"/>
              <a:t> </a:t>
            </a:r>
          </a:p>
          <a:p>
            <a:pPr>
              <a:lnSpc>
                <a:spcPct val="90000"/>
              </a:lnSpc>
            </a:pPr>
            <a:r>
              <a:rPr lang="fr-FR" sz="2000" b="1" dirty="0"/>
              <a:t>3) Matière </a:t>
            </a:r>
            <a:r>
              <a:rPr lang="fr-FR" sz="2000" b="1" dirty="0" err="1"/>
              <a:t>monopersonnalisables</a:t>
            </a:r>
            <a:r>
              <a:rPr lang="fr-FR" sz="2000" dirty="0"/>
              <a:t>: Dans la région </a:t>
            </a:r>
            <a:r>
              <a:rPr lang="fr-FR" sz="2000" dirty="0" err="1"/>
              <a:t>Bxl</a:t>
            </a:r>
            <a:r>
              <a:rPr lang="fr-FR" sz="2000" dirty="0"/>
              <a:t>-Capitale, les Communautés sont aussi seules compétentes pour les matières qui se rattachent à leur compétence exclusive ( </a:t>
            </a:r>
            <a:r>
              <a:rPr lang="fr-FR" sz="2000" b="1" dirty="0"/>
              <a:t>matières </a:t>
            </a:r>
            <a:r>
              <a:rPr lang="fr-FR" sz="2000" b="1" dirty="0" err="1"/>
              <a:t>monopersonnalisables</a:t>
            </a:r>
            <a:r>
              <a:rPr lang="fr-FR" sz="2000" dirty="0"/>
              <a:t> ) ex: services,… </a:t>
            </a:r>
          </a:p>
          <a:p>
            <a:pPr>
              <a:lnSpc>
                <a:spcPct val="90000"/>
              </a:lnSpc>
            </a:pPr>
            <a:endParaRPr lang="fr-FR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356002" y="260648"/>
            <a:ext cx="9324528" cy="652534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fr-FR" b="1" dirty="0"/>
              <a:t>4) Matières </a:t>
            </a:r>
            <a:r>
              <a:rPr lang="fr-FR" b="1" dirty="0" err="1"/>
              <a:t>bipersonnalisables</a:t>
            </a:r>
            <a:r>
              <a:rPr lang="fr-FR" dirty="0"/>
              <a:t>: La </a:t>
            </a:r>
            <a:r>
              <a:rPr lang="fr-FR" b="1" dirty="0"/>
              <a:t>Commission communautaire commune</a:t>
            </a:r>
            <a:r>
              <a:rPr lang="fr-FR" dirty="0"/>
              <a:t> est par contre compétente pour les matières personnalisables qui ne peuvent pas être rattachées exclusivement à une Communauté (Art. 135 Constitution + 60 et 63 L spéciale 12/1/1989 relative aux institutions </a:t>
            </a:r>
            <a:r>
              <a:rPr lang="fr-FR" dirty="0" err="1"/>
              <a:t>bxl</a:t>
            </a:r>
            <a:r>
              <a:rPr lang="fr-FR" dirty="0"/>
              <a:t> et art. 128 Constitution a contrario.) Ces </a:t>
            </a:r>
            <a:r>
              <a:rPr lang="fr-FR" b="1" dirty="0"/>
              <a:t>matières sont dites </a:t>
            </a:r>
            <a:r>
              <a:rPr lang="fr-FR" b="1" dirty="0" err="1"/>
              <a:t>bipersonnalisables</a:t>
            </a:r>
            <a:endParaRPr lang="fr-FR" b="1" dirty="0"/>
          </a:p>
          <a:p>
            <a:pPr>
              <a:lnSpc>
                <a:spcPct val="120000"/>
              </a:lnSpc>
            </a:pPr>
            <a:r>
              <a:rPr lang="fr-FR" b="1" dirty="0"/>
              <a:t>5) Rejet de la théorie de rattachement</a:t>
            </a:r>
            <a:r>
              <a:rPr lang="fr-FR" dirty="0"/>
              <a:t>: Les </a:t>
            </a:r>
            <a:r>
              <a:rPr lang="fr-FR" b="1" dirty="0"/>
              <a:t>mesures contraignantes</a:t>
            </a:r>
            <a:r>
              <a:rPr lang="fr-FR" dirty="0"/>
              <a:t> prévues par les décrets communautaires ne s’appliquent pas en fonction d’un choix que les parties feraient (En effet, au moins une de ces parties est opposée à la mise en œuvre de ces mesures sur base volontaire, elle n’acceptera donc pas de mesures contraignantes.) Il n’appartient pas non plus à une instance communautaire de rattacher d’office les parties au décret d’une des communautés.(Théorie des critères de rattachement rejetée par le conseil d’état.) </a:t>
            </a:r>
          </a:p>
          <a:p>
            <a:pPr>
              <a:lnSpc>
                <a:spcPct val="120000"/>
              </a:lnSpc>
            </a:pPr>
            <a:r>
              <a:rPr lang="fr-FR" b="1" dirty="0"/>
              <a:t>6) Obligation d’une législation autonome</a:t>
            </a:r>
            <a:r>
              <a:rPr lang="fr-FR" dirty="0"/>
              <a:t>: Comme ces matières </a:t>
            </a:r>
            <a:r>
              <a:rPr lang="fr-FR" b="1" dirty="0"/>
              <a:t>relèvent des matières </a:t>
            </a:r>
            <a:r>
              <a:rPr lang="fr-FR" b="1" dirty="0" err="1"/>
              <a:t>bipersonnalisables</a:t>
            </a:r>
            <a:r>
              <a:rPr lang="fr-FR" dirty="0"/>
              <a:t> et que la </a:t>
            </a:r>
            <a:r>
              <a:rPr lang="fr-FR" dirty="0" err="1"/>
              <a:t>Cocom</a:t>
            </a:r>
            <a:r>
              <a:rPr lang="fr-FR" dirty="0"/>
              <a:t> ne </a:t>
            </a:r>
            <a:r>
              <a:rPr lang="fr-FR" dirty="0" err="1"/>
              <a:t>peutpas</a:t>
            </a:r>
            <a:r>
              <a:rPr lang="fr-FR" dirty="0"/>
              <a:t> légiférer pour rattacher une situation à la législation de telle ou telle Communauté, le Conseil d’état considère que la </a:t>
            </a:r>
            <a:r>
              <a:rPr lang="fr-FR" dirty="0" err="1"/>
              <a:t>Cocomdoit</a:t>
            </a:r>
            <a:r>
              <a:rPr lang="fr-FR" dirty="0"/>
              <a:t> prendre une </a:t>
            </a:r>
            <a:r>
              <a:rPr lang="fr-FR" b="1" dirty="0"/>
              <a:t>législation autonome</a:t>
            </a:r>
            <a:r>
              <a:rPr lang="fr-FR" dirty="0"/>
              <a:t> qui définit les règles de compétence du tribunal de la jeunesse (aux niveaux territorial et matériel) et les mesures qu’il peut prendre. Cela sera fait par le biais de </a:t>
            </a:r>
            <a:r>
              <a:rPr lang="fr-FR" b="1" dirty="0"/>
              <a:t>l’ordonnance du 29/04/2004</a:t>
            </a:r>
            <a:r>
              <a:rPr lang="fr-FR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fr-FR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2063552" y="1772817"/>
            <a:ext cx="8229600" cy="5649913"/>
          </a:xfrm>
        </p:spPr>
        <p:txBody>
          <a:bodyPr/>
          <a:lstStyle/>
          <a:p>
            <a:r>
              <a:rPr lang="fr-FR" sz="2000" b="1" dirty="0"/>
              <a:t>7) Création de services spécifiques:</a:t>
            </a:r>
            <a:r>
              <a:rPr lang="fr-FR" sz="2000" dirty="0"/>
              <a:t> Si la région </a:t>
            </a:r>
            <a:r>
              <a:rPr lang="fr-FR" sz="2000" dirty="0" err="1"/>
              <a:t>Bxl</a:t>
            </a:r>
            <a:r>
              <a:rPr lang="fr-FR" sz="2000" dirty="0"/>
              <a:t>-Capitale ne souhaite pas se doter de services spécifiques mais plutôt recourir aux services créés par chaque Communauté, elle doit passer un </a:t>
            </a:r>
            <a:r>
              <a:rPr lang="fr-FR" sz="2000" b="1" dirty="0"/>
              <a:t>accord de coopération</a:t>
            </a:r>
            <a:r>
              <a:rPr lang="fr-FR" sz="2000" dirty="0"/>
              <a:t> avec celles-ci. </a:t>
            </a:r>
          </a:p>
          <a:p>
            <a:pPr>
              <a:buFontTx/>
              <a:buNone/>
            </a:pPr>
            <a:r>
              <a:rPr lang="fr-FR" sz="2000" dirty="0"/>
              <a:t>	Un accord de coopération sera passé entre les communautés le 11/05/2007.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2844</Words>
  <Application>Microsoft Office PowerPoint</Application>
  <PresentationFormat>Grand écran</PresentationFormat>
  <Paragraphs>307</Paragraphs>
  <Slides>26</Slides>
  <Notes>23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26</vt:i4>
      </vt:variant>
    </vt:vector>
  </HeadingPairs>
  <TitlesOfParts>
    <vt:vector size="37" baseType="lpstr">
      <vt:lpstr>Arial</vt:lpstr>
      <vt:lpstr>Bradley Hand ITC</vt:lpstr>
      <vt:lpstr>Calibri</vt:lpstr>
      <vt:lpstr>Calibri Light</vt:lpstr>
      <vt:lpstr>Copperplate Gothic Bold</vt:lpstr>
      <vt:lpstr>Times New Roman</vt:lpstr>
      <vt:lpstr>Tw Cen MT</vt:lpstr>
      <vt:lpstr>Wingdings</vt:lpstr>
      <vt:lpstr>Wingdings 2</vt:lpstr>
      <vt:lpstr>Thème Office</vt:lpstr>
      <vt:lpstr>Médian</vt:lpstr>
      <vt:lpstr>Présentation PowerPoint</vt:lpstr>
      <vt:lpstr>Présentation PowerPoint</vt:lpstr>
      <vt:lpstr>Situation juridique à Bxl après la communautarisation:</vt:lpstr>
      <vt:lpstr>A Bruxelles, pourquoi cela a-t-il pris tant de  temps ?</vt:lpstr>
      <vt:lpstr>Raisons administratives et complexité institutionnelle: </vt:lpstr>
      <vt:lpstr>Questions qui se posent à Bxl:</vt:lpstr>
      <vt:lpstr>Réponse apportée par le conseil d’état: (avis n° L 22.468/9)</vt:lpstr>
      <vt:lpstr>Présentation PowerPoint</vt:lpstr>
      <vt:lpstr>Présentation PowerPoint</vt:lpstr>
      <vt:lpstr>Comment se répartissent les compétences entre les différentes entités?</vt:lpstr>
      <vt:lpstr>Conditions pour l’entrée en vigueur ?</vt:lpstr>
      <vt:lpstr>Structure de l’ordonnance: 3 parties importantes: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Parcours d’un mineur en danger à Bruxelles. Procédure non urgente – phase préparatoire</vt:lpstr>
      <vt:lpstr>PHASE PROVISOIRE: 6 Mois</vt:lpstr>
      <vt:lpstr>Mesures que le juge peut prendre:</vt:lpstr>
      <vt:lpstr>Présentation PowerPoint</vt:lpstr>
      <vt:lpstr>Parcours d’un mineur en danger à Bruxelles. Audience publique:</vt:lpstr>
      <vt:lpstr>Présentation PowerPoint</vt:lpstr>
      <vt:lpstr>Procédure urgente (art. 9 et 11)</vt:lpstr>
      <vt:lpstr>Délais d’appel et d’opposition: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 de Terwangne</dc:creator>
  <cp:lastModifiedBy>a de Terwangne</cp:lastModifiedBy>
  <cp:revision>6</cp:revision>
  <dcterms:created xsi:type="dcterms:W3CDTF">2019-01-07T16:56:24Z</dcterms:created>
  <dcterms:modified xsi:type="dcterms:W3CDTF">2019-11-19T19:30:24Z</dcterms:modified>
</cp:coreProperties>
</file>